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notesMasterIdLst>
    <p:notesMasterId r:id="rId47"/>
  </p:notesMasterIdLst>
  <p:sldIdLst>
    <p:sldId id="256" r:id="rId2"/>
    <p:sldId id="289" r:id="rId3"/>
    <p:sldId id="287" r:id="rId4"/>
    <p:sldId id="286" r:id="rId5"/>
    <p:sldId id="285" r:id="rId6"/>
    <p:sldId id="284" r:id="rId7"/>
    <p:sldId id="283" r:id="rId8"/>
    <p:sldId id="282" r:id="rId9"/>
    <p:sldId id="281" r:id="rId10"/>
    <p:sldId id="280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90" r:id="rId35"/>
    <p:sldId id="291" r:id="rId36"/>
    <p:sldId id="302" r:id="rId37"/>
    <p:sldId id="301" r:id="rId38"/>
    <p:sldId id="303" r:id="rId39"/>
    <p:sldId id="310" r:id="rId40"/>
    <p:sldId id="311" r:id="rId41"/>
    <p:sldId id="312" r:id="rId42"/>
    <p:sldId id="300" r:id="rId43"/>
    <p:sldId id="299" r:id="rId44"/>
    <p:sldId id="307" r:id="rId45"/>
    <p:sldId id="309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025A53-3082-42B6-A8B4-2B26BC2F5441}" type="datetimeFigureOut">
              <a:rPr lang="en-GB" smtClean="0"/>
              <a:t>09/01/2020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8883A9-D5F4-442F-8EBF-BEBC7CE67A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970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486C8F7-FE07-4D6B-92AB-99E8480FF0D8}" type="datetime1">
              <a:rPr lang="en-US" smtClean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458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389CC-7DE6-47C1-99F7-06CD1CE05CEF}" type="datetime1">
              <a:rPr lang="en-US" smtClean="0"/>
              <a:t>1/9/2020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750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69308-4C91-4CB3-A1A1-EAEA6000062C}" type="datetime1">
              <a:rPr lang="en-US" smtClean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1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D3202-1324-4C86-BFE6-AA24A188AFB7}" type="datetime1">
              <a:rPr lang="en-US" smtClean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164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92CE4-E4F1-4E01-AB39-16D35860C2D2}" type="datetime1">
              <a:rPr lang="en-US" smtClean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383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2261B-80A2-437B-9197-A170A40F7701}" type="datetime1">
              <a:rPr lang="en-US" smtClean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8550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70813-EB61-463A-AD03-54BFB9D0248D}" type="datetime1">
              <a:rPr lang="en-US" smtClean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2315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A0DD3-DA86-4FD2-AC35-A5CC54F98368}" type="datetime1">
              <a:rPr lang="en-US" smtClean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1842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DE9FD-C26A-486F-BE26-C5FCA480BB37}" type="datetime1">
              <a:rPr lang="en-US" smtClean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9168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B3B1662-8902-44D0-A545-5008B483D1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8017" y="2169005"/>
            <a:ext cx="9035966" cy="2519990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8655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544B6-C056-4A12-A07C-D1C651F5D583}" type="datetime1">
              <a:rPr lang="en-US" smtClean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232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38604-BE08-4730-92E1-73258BAE7A8B}" type="datetime1">
              <a:rPr lang="en-US" smtClean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367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7366A-7A97-4614-8139-C51AC345E85C}" type="datetime1">
              <a:rPr lang="en-US" smtClean="0"/>
              <a:t>1/9/2020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655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82044-851F-4A78-858E-DD9848454E5F}" type="datetime1">
              <a:rPr lang="en-US" smtClean="0"/>
              <a:t>1/9/2020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365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838F9-C550-4001-AA81-0D8FFE29DA74}" type="datetime1">
              <a:rPr lang="en-US" smtClean="0"/>
              <a:t>1/9/2020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82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62B77-935A-4925-9FF7-E9FFBBC83882}" type="datetime1">
              <a:rPr lang="en-US" smtClean="0"/>
              <a:t>1/9/2020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904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32A27-7923-4BF1-98AA-0A20D92E7C02}" type="datetime1">
              <a:rPr lang="en-US" smtClean="0"/>
              <a:t>1/9/2020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170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5BEC9-73FF-492D-BF14-4FFB1F3AB31B}" type="datetime1">
              <a:rPr lang="en-US" smtClean="0"/>
              <a:t>1/9/2020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640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6CDFD4A-4F76-4E5F-8624-7AE4CA48D8F2}" type="datetime1">
              <a:rPr lang="en-US" smtClean="0"/>
              <a:t>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4312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none">
          <a:ln w="3175" cmpd="sng">
            <a:noFill/>
          </a:ln>
          <a:solidFill>
            <a:schemeClr val="tx1"/>
          </a:solidFill>
          <a:effectLst/>
          <a:latin typeface="Vindra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pixabay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17.waste.agrotek-led.de/pressure-relief-valve-how-works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17.waste.agrotek-led.de/pressure-relief-valve-how-works.html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hyperlink" Target="https://littlebylittle.co/2018/08/27/wash-croix-rouge-francaise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as.org.in/Portal/document/ResourcesFiles/pdfs/Module_2%20Operation_maintenance%20of%20water%20supply%20system.pdf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seoldsayings.com/maintenance-quotes/" TargetMode="External"/><Relationship Id="rId2" Type="http://schemas.openxmlformats.org/officeDocument/2006/relationships/hyperlink" Target="https://www.bbc.com/news/av/uk-england-tyne-17956839/gateshead-burst-water-pipe-causes-fountai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utomationforum.co/check-valves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Google Shape;109;p25">
            <a:extLst>
              <a:ext uri="{FF2B5EF4-FFF2-40B4-BE49-F238E27FC236}">
                <a16:creationId xmlns:a16="http://schemas.microsoft.com/office/drawing/2014/main" id="{CF4DF468-9AA2-4DE9-AC8B-732D7165A025}"/>
              </a:ext>
            </a:extLst>
          </p:cNvPr>
          <p:cNvSpPr/>
          <p:nvPr/>
        </p:nvSpPr>
        <p:spPr>
          <a:xfrm>
            <a:off x="1107583" y="6374585"/>
            <a:ext cx="9358394" cy="345327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[1] : </a:t>
            </a:r>
            <a:r>
              <a:rPr lang="en" sz="1200" dirty="0">
                <a:solidFill>
                  <a:schemeClr val="accent4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/>
              </a:rPr>
              <a:t>www.pixabay.com</a:t>
            </a:r>
            <a:endParaRPr sz="1200" dirty="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110;p25">
            <a:extLst>
              <a:ext uri="{FF2B5EF4-FFF2-40B4-BE49-F238E27FC236}">
                <a16:creationId xmlns:a16="http://schemas.microsoft.com/office/drawing/2014/main" id="{93E2BEF4-1F0E-411C-A469-69CDE2986122}"/>
              </a:ext>
            </a:extLst>
          </p:cNvPr>
          <p:cNvSpPr txBox="1">
            <a:spLocks noGrp="1"/>
          </p:cNvSpPr>
          <p:nvPr/>
        </p:nvSpPr>
        <p:spPr>
          <a:xfrm>
            <a:off x="2684268" y="172865"/>
            <a:ext cx="6278021" cy="833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roxima Nova"/>
              <a:buNone/>
              <a:defRPr sz="4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roxima Nova"/>
              <a:buNone/>
              <a:defRPr sz="4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roxima Nova"/>
              <a:buNone/>
              <a:defRPr sz="4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roxima Nova"/>
              <a:buNone/>
              <a:defRPr sz="4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roxima Nova"/>
              <a:buNone/>
              <a:defRPr sz="4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roxima Nova"/>
              <a:buNone/>
              <a:defRPr sz="4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roxima Nova"/>
              <a:buNone/>
              <a:defRPr sz="4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roxima Nova"/>
              <a:buNone/>
              <a:defRPr sz="4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roxima Nova"/>
              <a:buNone/>
              <a:defRPr sz="4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lvl="0" algn="ctr">
              <a:buSzPts val="3000"/>
            </a:pPr>
            <a:r>
              <a:rPr lang="en" dirty="0">
                <a:latin typeface="Vindra"/>
                <a:ea typeface="Open Sans"/>
                <a:cs typeface="Open Sans"/>
                <a:sym typeface="Open Sans"/>
              </a:rPr>
              <a:t>Valves And Fittings</a:t>
            </a:r>
            <a:endParaRPr lang="en-GB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" name="Google Shape;111;p25">
            <a:extLst>
              <a:ext uri="{FF2B5EF4-FFF2-40B4-BE49-F238E27FC236}">
                <a16:creationId xmlns:a16="http://schemas.microsoft.com/office/drawing/2014/main" id="{FC27D7AA-A021-4A3F-A769-BE7637591D1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51281" y="4677711"/>
            <a:ext cx="1470998" cy="145643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12;p25">
            <a:extLst>
              <a:ext uri="{FF2B5EF4-FFF2-40B4-BE49-F238E27FC236}">
                <a16:creationId xmlns:a16="http://schemas.microsoft.com/office/drawing/2014/main" id="{7FB94213-4314-4B70-86A6-ACA60918B5B4}"/>
              </a:ext>
            </a:extLst>
          </p:cNvPr>
          <p:cNvSpPr txBox="1"/>
          <p:nvPr/>
        </p:nvSpPr>
        <p:spPr>
          <a:xfrm>
            <a:off x="5124279" y="6170117"/>
            <a:ext cx="1398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201</a:t>
            </a:r>
            <a:r>
              <a:rPr lang="en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9-12-05</a:t>
            </a:r>
            <a:endParaRPr sz="1100" b="1" dirty="0">
              <a:solidFill>
                <a:srgbClr val="FFFFFF"/>
              </a:solidFill>
              <a:highlight>
                <a:srgbClr val="FFFF00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" name="Google Shape;114;p25">
            <a:extLst>
              <a:ext uri="{FF2B5EF4-FFF2-40B4-BE49-F238E27FC236}">
                <a16:creationId xmlns:a16="http://schemas.microsoft.com/office/drawing/2014/main" id="{6FB9B837-C880-4A3E-A553-6C6EE4CF81D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01123" y="1128938"/>
            <a:ext cx="4213410" cy="26573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15;p25">
            <a:extLst>
              <a:ext uri="{FF2B5EF4-FFF2-40B4-BE49-F238E27FC236}">
                <a16:creationId xmlns:a16="http://schemas.microsoft.com/office/drawing/2014/main" id="{42C8CAC2-F314-4A17-9316-E30ABFC1EAB2}"/>
              </a:ext>
            </a:extLst>
          </p:cNvPr>
          <p:cNvGrpSpPr/>
          <p:nvPr/>
        </p:nvGrpSpPr>
        <p:grpSpPr>
          <a:xfrm>
            <a:off x="1031875" y="3537601"/>
            <a:ext cx="4052133" cy="2952823"/>
            <a:chOff x="-443752" y="3309625"/>
            <a:chExt cx="2788327" cy="2039844"/>
          </a:xfrm>
        </p:grpSpPr>
        <p:sp>
          <p:nvSpPr>
            <p:cNvPr id="15" name="Google Shape;116;p25">
              <a:extLst>
                <a:ext uri="{FF2B5EF4-FFF2-40B4-BE49-F238E27FC236}">
                  <a16:creationId xmlns:a16="http://schemas.microsoft.com/office/drawing/2014/main" id="{072C24EE-4AD2-40E2-8D3E-CE0B64A79C44}"/>
                </a:ext>
              </a:extLst>
            </p:cNvPr>
            <p:cNvSpPr/>
            <p:nvPr/>
          </p:nvSpPr>
          <p:spPr>
            <a:xfrm>
              <a:off x="-443752" y="3378469"/>
              <a:ext cx="2502600" cy="1971000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2400" b="1" dirty="0">
                  <a:solidFill>
                    <a:srgbClr val="FFFFFF"/>
                  </a:solidFill>
                  <a:latin typeface="Vindra"/>
                  <a:ea typeface="Open Sans"/>
                  <a:cs typeface="Open Sans"/>
                  <a:sym typeface="Open Sans"/>
                </a:rPr>
                <a:t>Group members:</a:t>
              </a:r>
              <a:endParaRPr sz="2400" b="1" dirty="0">
                <a:solidFill>
                  <a:srgbClr val="FFFFFF"/>
                </a:solidFill>
                <a:latin typeface="Vindra"/>
                <a:ea typeface="Open Sans"/>
                <a:cs typeface="Open Sans"/>
                <a:sym typeface="Open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2400" dirty="0">
                  <a:solidFill>
                    <a:srgbClr val="F3F3F3"/>
                  </a:solidFill>
                  <a:latin typeface="Vindra"/>
                  <a:ea typeface="Open Sans"/>
                  <a:cs typeface="Open Sans"/>
                  <a:sym typeface="Open Sans"/>
                </a:rPr>
                <a:t>Sandesh, 139</a:t>
              </a:r>
              <a:endParaRPr sz="2400" dirty="0">
                <a:solidFill>
                  <a:srgbClr val="F3F3F3"/>
                </a:solidFill>
                <a:latin typeface="Vindra"/>
                <a:ea typeface="Open Sans"/>
                <a:cs typeface="Open Sans"/>
                <a:sym typeface="Open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2400" dirty="0">
                  <a:solidFill>
                    <a:srgbClr val="F3F3F3"/>
                  </a:solidFill>
                  <a:latin typeface="Vindra"/>
                  <a:ea typeface="Open Sans"/>
                  <a:cs typeface="Open Sans"/>
                  <a:sym typeface="Open Sans"/>
                </a:rPr>
                <a:t>Sandip, 140</a:t>
              </a:r>
              <a:endParaRPr sz="2400" dirty="0">
                <a:solidFill>
                  <a:srgbClr val="F3F3F3"/>
                </a:solidFill>
                <a:latin typeface="Vindra"/>
                <a:ea typeface="Open Sans"/>
                <a:cs typeface="Open Sans"/>
                <a:sym typeface="Open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2400" dirty="0">
                  <a:solidFill>
                    <a:srgbClr val="F3F3F3"/>
                  </a:solidFill>
                  <a:latin typeface="Vindra"/>
                  <a:ea typeface="Open Sans"/>
                  <a:cs typeface="Open Sans"/>
                  <a:sym typeface="Open Sans"/>
                </a:rPr>
                <a:t>Sangita, 141</a:t>
              </a:r>
              <a:endParaRPr sz="2400" dirty="0">
                <a:solidFill>
                  <a:srgbClr val="F3F3F3"/>
                </a:solidFill>
                <a:latin typeface="Vindra"/>
                <a:ea typeface="Open Sans"/>
                <a:cs typeface="Open Sans"/>
                <a:sym typeface="Open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2400" dirty="0">
                  <a:solidFill>
                    <a:srgbClr val="F3F3F3"/>
                  </a:solidFill>
                  <a:latin typeface="Vindra"/>
                  <a:ea typeface="Open Sans"/>
                  <a:cs typeface="Open Sans"/>
                  <a:sym typeface="Open Sans"/>
                </a:rPr>
                <a:t>Sanjay, 142</a:t>
              </a:r>
              <a:endParaRPr sz="2400" dirty="0">
                <a:solidFill>
                  <a:srgbClr val="F3F3F3"/>
                </a:solidFill>
                <a:latin typeface="Vindra"/>
                <a:ea typeface="Open Sans"/>
                <a:cs typeface="Open Sans"/>
                <a:sym typeface="Open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2400" dirty="0">
                  <a:solidFill>
                    <a:srgbClr val="F3F3F3"/>
                  </a:solidFill>
                  <a:latin typeface="Vindra"/>
                  <a:ea typeface="Open Sans"/>
                  <a:cs typeface="Open Sans"/>
                  <a:sym typeface="Open Sans"/>
                </a:rPr>
                <a:t>Sanjeev, 143</a:t>
              </a:r>
              <a:endParaRPr sz="2400" dirty="0">
                <a:solidFill>
                  <a:srgbClr val="F3F3F3"/>
                </a:solidFill>
                <a:latin typeface="Vindra"/>
                <a:ea typeface="Open Sans"/>
                <a:cs typeface="Open Sans"/>
                <a:sym typeface="Open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2400" dirty="0">
                  <a:solidFill>
                    <a:srgbClr val="F3F3F3"/>
                  </a:solidFill>
                  <a:latin typeface="Vindra"/>
                  <a:ea typeface="Open Sans"/>
                  <a:cs typeface="Open Sans"/>
                  <a:sym typeface="Open Sans"/>
                </a:rPr>
                <a:t>Santosh, 144</a:t>
              </a:r>
              <a:endParaRPr sz="2400" dirty="0">
                <a:solidFill>
                  <a:srgbClr val="F3F3F3"/>
                </a:solidFill>
                <a:latin typeface="Vindra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6" name="Google Shape;117;p25">
              <a:extLst>
                <a:ext uri="{FF2B5EF4-FFF2-40B4-BE49-F238E27FC236}">
                  <a16:creationId xmlns:a16="http://schemas.microsoft.com/office/drawing/2014/main" id="{5E5B73A5-8F53-49C1-A24C-C639569BF49E}"/>
                </a:ext>
              </a:extLst>
            </p:cNvPr>
            <p:cNvCxnSpPr/>
            <p:nvPr/>
          </p:nvCxnSpPr>
          <p:spPr>
            <a:xfrm>
              <a:off x="311175" y="3309625"/>
              <a:ext cx="2033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grpSp>
        <p:nvGrpSpPr>
          <p:cNvPr id="11" name="Google Shape;118;p25">
            <a:extLst>
              <a:ext uri="{FF2B5EF4-FFF2-40B4-BE49-F238E27FC236}">
                <a16:creationId xmlns:a16="http://schemas.microsoft.com/office/drawing/2014/main" id="{8F70F62A-4EE6-403D-AD20-C3856E1EC46A}"/>
              </a:ext>
            </a:extLst>
          </p:cNvPr>
          <p:cNvGrpSpPr/>
          <p:nvPr/>
        </p:nvGrpSpPr>
        <p:grpSpPr>
          <a:xfrm>
            <a:off x="6778900" y="3522228"/>
            <a:ext cx="5368913" cy="2135942"/>
            <a:chOff x="5422325" y="3130721"/>
            <a:chExt cx="5368913" cy="2135942"/>
          </a:xfrm>
        </p:grpSpPr>
        <p:sp>
          <p:nvSpPr>
            <p:cNvPr id="13" name="Google Shape;119;p25">
              <a:extLst>
                <a:ext uri="{FF2B5EF4-FFF2-40B4-BE49-F238E27FC236}">
                  <a16:creationId xmlns:a16="http://schemas.microsoft.com/office/drawing/2014/main" id="{711CC45A-45A5-4B41-805A-712301E13923}"/>
                </a:ext>
              </a:extLst>
            </p:cNvPr>
            <p:cNvSpPr/>
            <p:nvPr/>
          </p:nvSpPr>
          <p:spPr>
            <a:xfrm>
              <a:off x="6204687" y="3130721"/>
              <a:ext cx="4586551" cy="2135942"/>
            </a:xfrm>
            <a:prstGeom prst="round2DiagRect">
              <a:avLst>
                <a:gd name="adj1" fmla="val 16667"/>
                <a:gd name="adj2" fmla="val 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Arial"/>
                <a:buNone/>
              </a:pPr>
              <a:r>
                <a:rPr lang="en" sz="2400" b="1" dirty="0">
                  <a:solidFill>
                    <a:srgbClr val="FFFFFF"/>
                  </a:solidFill>
                  <a:latin typeface="Vindra"/>
                  <a:ea typeface="Open Sans"/>
                  <a:cs typeface="Open Sans"/>
                  <a:sym typeface="Open Sans"/>
                </a:rPr>
                <a:t>Tutor:</a:t>
              </a:r>
              <a:endParaRPr sz="2400" b="1" dirty="0">
                <a:solidFill>
                  <a:srgbClr val="FFFFFF"/>
                </a:solidFill>
                <a:latin typeface="Vindra"/>
                <a:ea typeface="Open Sans"/>
                <a:cs typeface="Open Sans"/>
                <a:sym typeface="Open Sans"/>
              </a:endParaRPr>
            </a:p>
            <a:p>
              <a:pPr marL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Arial"/>
                <a:buNone/>
              </a:pPr>
              <a:r>
                <a:rPr lang="en" sz="2400" dirty="0">
                  <a:solidFill>
                    <a:srgbClr val="F3F3F3"/>
                  </a:solidFill>
                  <a:latin typeface="Vindra"/>
                  <a:ea typeface="Open Sans"/>
                  <a:cs typeface="Open Sans"/>
                  <a:sym typeface="Open Sans"/>
                </a:rPr>
                <a:t>Asst. Prof. Shukra Raj Paudel</a:t>
              </a:r>
              <a:endParaRPr sz="2400" dirty="0">
                <a:solidFill>
                  <a:srgbClr val="F3F3F3"/>
                </a:solidFill>
                <a:latin typeface="Vindra"/>
                <a:ea typeface="Open Sans"/>
                <a:cs typeface="Open Sans"/>
                <a:sym typeface="Open Sans"/>
              </a:endParaRPr>
            </a:p>
            <a:p>
              <a:pPr marL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Arial"/>
                <a:buNone/>
              </a:pPr>
              <a:r>
                <a:rPr lang="en" sz="2400" dirty="0">
                  <a:solidFill>
                    <a:srgbClr val="F3F3F3"/>
                  </a:solidFill>
                  <a:latin typeface="Vindra"/>
                  <a:ea typeface="Open Sans"/>
                  <a:cs typeface="Open Sans"/>
                  <a:sym typeface="Open Sans"/>
                </a:rPr>
                <a:t>Department Of Civil Engineering</a:t>
              </a:r>
              <a:endParaRPr sz="2400" dirty="0">
                <a:solidFill>
                  <a:srgbClr val="F3F3F3"/>
                </a:solidFill>
                <a:latin typeface="Vindra"/>
                <a:ea typeface="Open Sans"/>
                <a:cs typeface="Open Sans"/>
                <a:sym typeface="Open Sans"/>
              </a:endParaRPr>
            </a:p>
            <a:p>
              <a:pPr marL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Arial"/>
                <a:buNone/>
              </a:pPr>
              <a:r>
                <a:rPr lang="en" sz="2400" dirty="0">
                  <a:solidFill>
                    <a:srgbClr val="F3F3F3"/>
                  </a:solidFill>
                  <a:latin typeface="Vindra"/>
                  <a:ea typeface="Open Sans"/>
                  <a:cs typeface="Open Sans"/>
                  <a:sym typeface="Open Sans"/>
                </a:rPr>
                <a:t>IOE, Tribhuvan University</a:t>
              </a:r>
              <a:endParaRPr sz="2400" dirty="0">
                <a:solidFill>
                  <a:srgbClr val="F3F3F3"/>
                </a:solidFill>
                <a:latin typeface="Vindra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4" name="Google Shape;120;p25">
              <a:extLst>
                <a:ext uri="{FF2B5EF4-FFF2-40B4-BE49-F238E27FC236}">
                  <a16:creationId xmlns:a16="http://schemas.microsoft.com/office/drawing/2014/main" id="{7DBE6A51-20DA-4746-BD20-B3690A992A43}"/>
                </a:ext>
              </a:extLst>
            </p:cNvPr>
            <p:cNvCxnSpPr/>
            <p:nvPr/>
          </p:nvCxnSpPr>
          <p:spPr>
            <a:xfrm>
              <a:off x="5422325" y="3454225"/>
              <a:ext cx="837600" cy="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sp>
        <p:nvSpPr>
          <p:cNvPr id="12" name="Google Shape;121;p25">
            <a:extLst>
              <a:ext uri="{FF2B5EF4-FFF2-40B4-BE49-F238E27FC236}">
                <a16:creationId xmlns:a16="http://schemas.microsoft.com/office/drawing/2014/main" id="{357B9540-9F94-4AA2-AFCD-BC275B87CC7D}"/>
              </a:ext>
            </a:extLst>
          </p:cNvPr>
          <p:cNvSpPr txBox="1"/>
          <p:nvPr/>
        </p:nvSpPr>
        <p:spPr>
          <a:xfrm>
            <a:off x="7782222" y="1439187"/>
            <a:ext cx="431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[1]</a:t>
            </a:r>
            <a:endParaRPr sz="1200" dirty="0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014167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cs typeface="Times New Roman" panose="02020603050405020304" pitchFamily="18" charset="0"/>
              </a:rPr>
              <a:t>Working of Reflux Valve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6976778" y="1948356"/>
            <a:ext cx="3999700" cy="3649662"/>
          </a:xfrm>
        </p:spPr>
      </p:pic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Vindra"/>
              </a:rPr>
              <a:t>Consists of gunmetal disc hinged at its top edge</a:t>
            </a:r>
          </a:p>
          <a:p>
            <a:r>
              <a:rPr lang="en-US" sz="2400" dirty="0">
                <a:latin typeface="Vindra"/>
              </a:rPr>
              <a:t>Disc fits tightly against annular gunmetal seat under its self weight</a:t>
            </a:r>
          </a:p>
          <a:p>
            <a:r>
              <a:rPr lang="en-US" sz="2400" dirty="0">
                <a:latin typeface="Vindra"/>
              </a:rPr>
              <a:t>With flow of water, disc rotates around the hinge and remains in horizontal plane. This lets water to pass through.</a:t>
            </a:r>
          </a:p>
          <a:p>
            <a:r>
              <a:rPr lang="en-US" sz="2400" dirty="0">
                <a:latin typeface="Vindra"/>
              </a:rPr>
              <a:t>When flow of water stops, disc automatically falls down and hence prevents the back flow of water.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F67304-B69D-4F6D-8D16-4011BC7FB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/>
              <a:pPr/>
              <a:t>10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567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136" y="1766693"/>
            <a:ext cx="2298801" cy="4024508"/>
          </a:xfr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423" y="374943"/>
            <a:ext cx="10131425" cy="1456267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Vindra"/>
                <a:cs typeface="Times New Roman" panose="02020603050405020304" pitchFamily="18" charset="0"/>
              </a:rPr>
              <a:t>9.1.3 </a:t>
            </a:r>
            <a:r>
              <a:rPr lang="en-US" sz="3200" cap="none" dirty="0">
                <a:latin typeface="Vindra"/>
                <a:cs typeface="Times New Roman" panose="02020603050405020304" pitchFamily="18" charset="0"/>
              </a:rPr>
              <a:t>Pressure Relief Valve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indra"/>
                <a:cs typeface="Times New Roman" panose="02020603050405020304" pitchFamily="18" charset="0"/>
              </a:rPr>
              <a:t>Also known as automatic cutoff or safety valves.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indra"/>
                <a:cs typeface="Times New Roman" panose="02020603050405020304" pitchFamily="18" charset="0"/>
              </a:rPr>
              <a:t>Keeps the pressure in the pipeline below predetermined value.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indra"/>
                <a:cs typeface="Times New Roman" panose="02020603050405020304" pitchFamily="18" charset="0"/>
              </a:rPr>
              <a:t>Avoids the bursting  due to high temperature.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indra"/>
                <a:cs typeface="Times New Roman" panose="02020603050405020304" pitchFamily="18" charset="0"/>
              </a:rPr>
              <a:t>At high pressure, allows water to flow out to the waste thereby reducing pressure in pipe.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indra"/>
                <a:cs typeface="Times New Roman" panose="02020603050405020304" pitchFamily="18" charset="0"/>
              </a:rPr>
              <a:t>Used where high pressure is more likely to take place.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937" y="1739325"/>
            <a:ext cx="2086377" cy="4051876"/>
          </a:xfrm>
          <a:prstGeom prst="rect">
            <a:avLst/>
          </a:prstGeom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6639136" y="5941212"/>
            <a:ext cx="464275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Vindra"/>
                <a:hlinkClick r:id="rId4"/>
              </a:rPr>
              <a:t>Source : http://17.waste.agrotek-led.de/pressure-relief-valve-how-works.html</a:t>
            </a:r>
            <a:endParaRPr lang="en-US" sz="1600" i="1" dirty="0">
              <a:latin typeface="Vindr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B58724-456B-41AD-8E58-07FE5B38E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6309" y="6293881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z="1600" smtClean="0">
                <a:latin typeface="Vindra"/>
              </a:rPr>
              <a:pPr/>
              <a:t>11</a:t>
            </a:fld>
            <a:endParaRPr lang="en-US" sz="1600" dirty="0">
              <a:latin typeface="Vindra"/>
            </a:endParaRPr>
          </a:p>
        </p:txBody>
      </p:sp>
    </p:spTree>
    <p:extLst>
      <p:ext uri="{BB962C8B-B14F-4D97-AF65-F5344CB8AC3E}">
        <p14:creationId xmlns:p14="http://schemas.microsoft.com/office/powerpoint/2010/main" val="29553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cap="none" dirty="0">
                <a:latin typeface="Vindra"/>
                <a:cs typeface="Times New Roman" panose="02020603050405020304" pitchFamily="18" charset="0"/>
              </a:rPr>
              <a:t>Working of Pressure Relief Valve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1" y="2555145"/>
            <a:ext cx="4995334" cy="364913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indra"/>
                <a:cs typeface="Times New Roman" panose="02020603050405020304" pitchFamily="18" charset="0"/>
              </a:rPr>
              <a:t>Consists of spring loaded disc, adjustable to desired pressure</a:t>
            </a:r>
            <a:br>
              <a:rPr lang="en-US" sz="2400" dirty="0">
                <a:latin typeface="Vindra"/>
                <a:cs typeface="Times New Roman" panose="02020603050405020304" pitchFamily="18" charset="0"/>
              </a:rPr>
            </a:br>
            <a:endParaRPr lang="en-US" sz="2400" dirty="0">
              <a:latin typeface="Vindra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indra"/>
                <a:cs typeface="Times New Roman" panose="02020603050405020304" pitchFamily="18" charset="0"/>
              </a:rPr>
              <a:t>When water pressure exceeds the adjusted valve, valve opens and water flows out as waste as in figure</a:t>
            </a:r>
          </a:p>
          <a:p>
            <a:pPr marL="0" indent="0">
              <a:buNone/>
            </a:pPr>
            <a:endParaRPr lang="en-US" sz="2400" dirty="0">
              <a:latin typeface="Vindra"/>
            </a:endParaRPr>
          </a:p>
          <a:p>
            <a:pPr marL="0" indent="0">
              <a:buNone/>
            </a:pPr>
            <a:endParaRPr lang="en-US" sz="2400" dirty="0">
              <a:latin typeface="Vindra"/>
            </a:endParaRPr>
          </a:p>
          <a:p>
            <a:pPr marL="0" indent="0">
              <a:buNone/>
            </a:pPr>
            <a:endParaRPr lang="en-US" sz="2400" dirty="0">
              <a:latin typeface="Vindra"/>
            </a:endParaRPr>
          </a:p>
          <a:p>
            <a:pPr marL="0" indent="0">
              <a:buNone/>
            </a:pPr>
            <a:endParaRPr lang="en-US" sz="2400" dirty="0">
              <a:latin typeface="Vindra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277" y="2141538"/>
            <a:ext cx="4824033" cy="3649662"/>
          </a:xfrm>
        </p:spPr>
      </p:pic>
      <p:sp>
        <p:nvSpPr>
          <p:cNvPr id="6" name="TextBox 5"/>
          <p:cNvSpPr txBox="1"/>
          <p:nvPr/>
        </p:nvSpPr>
        <p:spPr>
          <a:xfrm>
            <a:off x="5907277" y="5988675"/>
            <a:ext cx="46791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Vindra"/>
                <a:cs typeface="Times New Roman" panose="02020603050405020304" pitchFamily="18" charset="0"/>
                <a:hlinkClick r:id="rId3"/>
              </a:rPr>
              <a:t>Source: http://17.waste.agrotek-led.de/pressure-relief-valve-how-works.html</a:t>
            </a:r>
            <a:endParaRPr lang="en-US" sz="1600" i="1" dirty="0">
              <a:latin typeface="Vindra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DFD71-F677-45DE-A38D-3C9DD3A33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41642" y="6237668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z="1800" smtClean="0">
                <a:latin typeface="Vindra"/>
              </a:rPr>
              <a:pPr/>
              <a:t>12</a:t>
            </a:fld>
            <a:endParaRPr lang="en-US" sz="1800" dirty="0">
              <a:latin typeface="Vindra"/>
            </a:endParaRPr>
          </a:p>
        </p:txBody>
      </p:sp>
    </p:spTree>
    <p:extLst>
      <p:ext uri="{BB962C8B-B14F-4D97-AF65-F5344CB8AC3E}">
        <p14:creationId xmlns:p14="http://schemas.microsoft.com/office/powerpoint/2010/main" val="312821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423" y="324663"/>
            <a:ext cx="10131425" cy="1456267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Vindra"/>
                <a:cs typeface="Times New Roman" panose="02020603050405020304" pitchFamily="18" charset="0"/>
              </a:rPr>
              <a:t>9.1.4 A</a:t>
            </a:r>
            <a:r>
              <a:rPr lang="en-US" sz="3200" cap="none" dirty="0">
                <a:latin typeface="Vindra"/>
                <a:cs typeface="Times New Roman" panose="02020603050405020304" pitchFamily="18" charset="0"/>
              </a:rPr>
              <a:t>ir</a:t>
            </a:r>
            <a:r>
              <a:rPr lang="en-US" sz="3200" dirty="0">
                <a:latin typeface="Vindra"/>
                <a:cs typeface="Times New Roman" panose="02020603050405020304" pitchFamily="18" charset="0"/>
              </a:rPr>
              <a:t> </a:t>
            </a:r>
            <a:r>
              <a:rPr lang="en-US" sz="3200" cap="none" dirty="0">
                <a:latin typeface="Vindra"/>
                <a:cs typeface="Times New Roman" panose="02020603050405020304" pitchFamily="18" charset="0"/>
              </a:rPr>
              <a:t>Valve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indra"/>
              </a:rPr>
              <a:t>Also known as air relief valve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indra"/>
              </a:rPr>
              <a:t>Provided at summit or high points in the pipeline to provide an exit for accumulated air</a:t>
            </a:r>
          </a:p>
          <a:p>
            <a:pPr marL="0" indent="0">
              <a:buNone/>
            </a:pPr>
            <a:r>
              <a:rPr lang="en-US" sz="2400" dirty="0">
                <a:latin typeface="Vindra"/>
              </a:rPr>
              <a:t>USES: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indra"/>
              </a:rPr>
              <a:t>To release and admit air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indra"/>
              </a:rPr>
              <a:t>Prevent from pressure falling below atmospheric</a:t>
            </a:r>
          </a:p>
          <a:p>
            <a:pPr marL="0" indent="0">
              <a:buNone/>
            </a:pPr>
            <a:endParaRPr lang="en-US" sz="2400" dirty="0">
              <a:latin typeface="Vindra"/>
            </a:endParaRPr>
          </a:p>
          <a:p>
            <a:pPr marL="0" indent="0">
              <a:buNone/>
            </a:pPr>
            <a:endParaRPr lang="en-US" sz="2400" dirty="0">
              <a:latin typeface="Vindra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753" y="1780930"/>
            <a:ext cx="4216176" cy="3649662"/>
          </a:xfrm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FEC8B-8D19-427C-A485-C31B9874B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>
                <a:latin typeface="Vindra"/>
              </a:rPr>
              <a:pPr/>
              <a:t>13</a:t>
            </a:fld>
            <a:endParaRPr lang="en-US" sz="1600" dirty="0">
              <a:latin typeface="Vindra"/>
            </a:endParaRPr>
          </a:p>
        </p:txBody>
      </p:sp>
    </p:spTree>
    <p:extLst>
      <p:ext uri="{BB962C8B-B14F-4D97-AF65-F5344CB8AC3E}">
        <p14:creationId xmlns:p14="http://schemas.microsoft.com/office/powerpoint/2010/main" val="422893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Vindra"/>
                <a:cs typeface="Times New Roman" panose="02020603050405020304" pitchFamily="18" charset="0"/>
              </a:rPr>
              <a:t>Working Of </a:t>
            </a:r>
            <a:r>
              <a:rPr lang="en-US" dirty="0">
                <a:cs typeface="Times New Roman" panose="02020603050405020304" pitchFamily="18" charset="0"/>
              </a:rPr>
              <a:t>A</a:t>
            </a:r>
            <a:r>
              <a:rPr lang="en-US" sz="3200" dirty="0">
                <a:latin typeface="Vindra"/>
                <a:cs typeface="Times New Roman" panose="02020603050405020304" pitchFamily="18" charset="0"/>
              </a:rPr>
              <a:t>ir </a:t>
            </a:r>
            <a:r>
              <a:rPr lang="en-US" dirty="0">
                <a:cs typeface="Times New Roman" panose="02020603050405020304" pitchFamily="18" charset="0"/>
              </a:rPr>
              <a:t>V</a:t>
            </a:r>
            <a:r>
              <a:rPr lang="en-US" sz="3200" dirty="0">
                <a:latin typeface="Vindra"/>
                <a:cs typeface="Times New Roman" panose="02020603050405020304" pitchFamily="18" charset="0"/>
              </a:rPr>
              <a:t>alve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indra"/>
                <a:cs typeface="Times New Roman" panose="02020603050405020304" pitchFamily="18" charset="0"/>
              </a:rPr>
              <a:t>At normal condition, poppet valve is held in closed condition</a:t>
            </a:r>
            <a:br>
              <a:rPr lang="en-US" sz="2400" dirty="0">
                <a:latin typeface="Vindra"/>
                <a:cs typeface="Times New Roman" panose="02020603050405020304" pitchFamily="18" charset="0"/>
              </a:rPr>
            </a:br>
            <a:endParaRPr lang="en-US" sz="2400" dirty="0">
              <a:latin typeface="Vindra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indra"/>
                <a:cs typeface="Times New Roman" panose="02020603050405020304" pitchFamily="18" charset="0"/>
              </a:rPr>
              <a:t>When water level falls / air is entrapped, float lowers, poppet valve opens and air is released</a:t>
            </a:r>
            <a:br>
              <a:rPr lang="en-US" sz="2400" dirty="0">
                <a:latin typeface="Vindra"/>
                <a:cs typeface="Times New Roman" panose="02020603050405020304" pitchFamily="18" charset="0"/>
              </a:rPr>
            </a:br>
            <a:endParaRPr lang="en-US" sz="2400" dirty="0">
              <a:latin typeface="Vindra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indra"/>
                <a:cs typeface="Times New Roman" panose="02020603050405020304" pitchFamily="18" charset="0"/>
              </a:rPr>
              <a:t>When water rises, float is raised and poppet valve is closed again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6211206" y="2237572"/>
            <a:ext cx="4216176" cy="345759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96C29-F835-4FDC-9AE2-F739157A6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>
                <a:latin typeface="Vindra"/>
              </a:rPr>
              <a:pPr/>
              <a:t>14</a:t>
            </a:fld>
            <a:endParaRPr lang="en-US" sz="1600" dirty="0">
              <a:latin typeface="Vindra"/>
            </a:endParaRPr>
          </a:p>
        </p:txBody>
      </p:sp>
    </p:spTree>
    <p:extLst>
      <p:ext uri="{BB962C8B-B14F-4D97-AF65-F5344CB8AC3E}">
        <p14:creationId xmlns:p14="http://schemas.microsoft.com/office/powerpoint/2010/main" val="105182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Vindra"/>
                <a:cs typeface="Times New Roman" panose="02020603050405020304" pitchFamily="18" charset="0"/>
              </a:rPr>
              <a:t>9.1.5 D</a:t>
            </a:r>
            <a:r>
              <a:rPr lang="en-US" sz="3200" cap="none" dirty="0">
                <a:latin typeface="Vindra"/>
                <a:cs typeface="Times New Roman" panose="02020603050405020304" pitchFamily="18" charset="0"/>
              </a:rPr>
              <a:t>rain</a:t>
            </a:r>
            <a:r>
              <a:rPr lang="en-US" sz="3200" dirty="0">
                <a:latin typeface="Vindra"/>
                <a:cs typeface="Times New Roman" panose="02020603050405020304" pitchFamily="18" charset="0"/>
              </a:rPr>
              <a:t> V</a:t>
            </a:r>
            <a:r>
              <a:rPr lang="en-US" sz="3200" cap="none" dirty="0">
                <a:latin typeface="Vindra"/>
                <a:cs typeface="Times New Roman" panose="02020603050405020304" pitchFamily="18" charset="0"/>
              </a:rPr>
              <a:t>alves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indra"/>
                <a:cs typeface="Times New Roman" panose="02020603050405020304" pitchFamily="18" charset="0"/>
              </a:rPr>
              <a:t>Also known as scour or washout or blow off valves.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indra"/>
                <a:cs typeface="Times New Roman" panose="02020603050405020304" pitchFamily="18" charset="0"/>
              </a:rPr>
              <a:t>Are ordinary sluices for completely emptying pipeline or draining the pipe.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indra"/>
                <a:cs typeface="Times New Roman" panose="02020603050405020304" pitchFamily="18" charset="0"/>
              </a:rPr>
              <a:t>Located at dead ends or depression in the pipelines.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indra"/>
                <a:cs typeface="Times New Roman" panose="02020603050405020304" pitchFamily="18" charset="0"/>
              </a:rPr>
              <a:t>Operated manually.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349" y="1935475"/>
            <a:ext cx="3678931" cy="3678931"/>
          </a:xfrm>
        </p:spPr>
      </p:pic>
      <p:sp>
        <p:nvSpPr>
          <p:cNvPr id="6" name="TextBox 5"/>
          <p:cNvSpPr txBox="1"/>
          <p:nvPr/>
        </p:nvSpPr>
        <p:spPr>
          <a:xfrm>
            <a:off x="7250806" y="6078828"/>
            <a:ext cx="2665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Vindra"/>
              </a:rPr>
              <a:t>Source : indiamart.com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05352" y="5190186"/>
            <a:ext cx="2653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Vindra"/>
              </a:rPr>
              <a:t>Fig : drain valve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B4CB88-F1FE-4285-A4EA-0C01B7C95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>
                <a:latin typeface="Vindra"/>
              </a:rPr>
              <a:pPr/>
              <a:t>15</a:t>
            </a:fld>
            <a:endParaRPr lang="en-US" sz="1600" dirty="0">
              <a:latin typeface="Vindra"/>
            </a:endParaRPr>
          </a:p>
        </p:txBody>
      </p:sp>
    </p:spTree>
    <p:extLst>
      <p:ext uri="{BB962C8B-B14F-4D97-AF65-F5344CB8AC3E}">
        <p14:creationId xmlns:p14="http://schemas.microsoft.com/office/powerpoint/2010/main" val="334080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9.1.5 Drain Valves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indra"/>
              </a:rPr>
              <a:t>Discharges into natural drainage or sewer or into sump from where water can be pumped to waste</a:t>
            </a:r>
          </a:p>
          <a:p>
            <a:pPr marL="0" indent="0">
              <a:buNone/>
            </a:pPr>
            <a:r>
              <a:rPr lang="en-US" sz="2400" dirty="0">
                <a:latin typeface="Vindra"/>
              </a:rPr>
              <a:t>Uses: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indra"/>
              </a:rPr>
              <a:t>Useful in removing sediments from pipeline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indra"/>
              </a:rPr>
              <a:t>Useful in repair works of pipeline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332" y="2141538"/>
            <a:ext cx="4775924" cy="3649662"/>
          </a:xfrm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931332" y="5885645"/>
            <a:ext cx="3418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Vindra"/>
              </a:rPr>
              <a:t>Source : </a:t>
            </a:r>
            <a:r>
              <a:rPr lang="en-US" sz="1600" i="1" dirty="0" err="1">
                <a:latin typeface="Vindra"/>
              </a:rPr>
              <a:t>acecorp.ltd</a:t>
            </a:r>
            <a:endParaRPr lang="en-US" sz="1600" i="1" dirty="0">
              <a:latin typeface="Vindr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4174E-9DA1-4638-B7F1-3C0E5549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>
                <a:latin typeface="Vindra"/>
              </a:rPr>
              <a:pPr/>
              <a:t>16</a:t>
            </a:fld>
            <a:endParaRPr lang="en-US" sz="1600" dirty="0">
              <a:latin typeface="Vindra"/>
            </a:endParaRPr>
          </a:p>
        </p:txBody>
      </p:sp>
    </p:spTree>
    <p:extLst>
      <p:ext uri="{BB962C8B-B14F-4D97-AF65-F5344CB8AC3E}">
        <p14:creationId xmlns:p14="http://schemas.microsoft.com/office/powerpoint/2010/main" val="315097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022873"/>
            <a:ext cx="3680885" cy="552957"/>
          </a:xfrm>
        </p:spPr>
        <p:txBody>
          <a:bodyPr>
            <a:noAutofit/>
          </a:bodyPr>
          <a:lstStyle/>
          <a:p>
            <a:r>
              <a:rPr lang="en-US" sz="3200" dirty="0">
                <a:cs typeface="Times New Roman" panose="02020603050405020304" pitchFamily="18" charset="0"/>
              </a:rPr>
              <a:t>9.2 F</a:t>
            </a:r>
            <a:r>
              <a:rPr lang="en-US" sz="3200" cap="none" dirty="0">
                <a:cs typeface="Times New Roman" panose="02020603050405020304" pitchFamily="18" charset="0"/>
              </a:rPr>
              <a:t>ittings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984124" y="371815"/>
            <a:ext cx="5011479" cy="611436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286001"/>
            <a:ext cx="3680885" cy="18288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Vindra"/>
              </a:rPr>
              <a:t>Fittings are use during laying of pipes and allows pipes to joined or installed in appropriate place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C26477-228C-4A1A-BF96-D64038B2E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>
                <a:latin typeface="Vindra"/>
              </a:rPr>
              <a:pPr/>
              <a:t>17</a:t>
            </a:fld>
            <a:endParaRPr lang="en-US" sz="1600" dirty="0">
              <a:latin typeface="Vindra"/>
            </a:endParaRPr>
          </a:p>
        </p:txBody>
      </p:sp>
    </p:spTree>
    <p:extLst>
      <p:ext uri="{BB962C8B-B14F-4D97-AF65-F5344CB8AC3E}">
        <p14:creationId xmlns:p14="http://schemas.microsoft.com/office/powerpoint/2010/main" val="354403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6214" y="489397"/>
            <a:ext cx="7212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Vindra"/>
                <a:cs typeface="Times New Roman" panose="02020603050405020304" pitchFamily="18" charset="0"/>
              </a:rPr>
              <a:t>        Various use of pipe fittings</a:t>
            </a:r>
          </a:p>
        </p:txBody>
      </p:sp>
      <p:grpSp>
        <p:nvGrpSpPr>
          <p:cNvPr id="8" name="Group 7"/>
          <p:cNvGrpSpPr/>
          <p:nvPr/>
        </p:nvGrpSpPr>
        <p:grpSpPr>
          <a:xfrm rot="2160000">
            <a:off x="172008" y="2123043"/>
            <a:ext cx="808446" cy="3162037"/>
            <a:chOff x="1730153" y="2719037"/>
            <a:chExt cx="808446" cy="3162037"/>
          </a:xfrm>
        </p:grpSpPr>
        <p:grpSp>
          <p:nvGrpSpPr>
            <p:cNvPr id="6" name="Group 5"/>
            <p:cNvGrpSpPr/>
            <p:nvPr/>
          </p:nvGrpSpPr>
          <p:grpSpPr>
            <a:xfrm>
              <a:off x="1934753" y="2719037"/>
              <a:ext cx="399246" cy="3162037"/>
              <a:chOff x="1934754" y="2654642"/>
              <a:chExt cx="399246" cy="3162037"/>
            </a:xfrm>
          </p:grpSpPr>
          <p:sp>
            <p:nvSpPr>
              <p:cNvPr id="3" name="Isosceles Triangle 2"/>
              <p:cNvSpPr/>
              <p:nvPr/>
            </p:nvSpPr>
            <p:spPr>
              <a:xfrm>
                <a:off x="1934755" y="2654642"/>
                <a:ext cx="399245" cy="1581567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Vindra"/>
                </a:endParaRPr>
              </a:p>
            </p:txBody>
          </p:sp>
          <p:sp>
            <p:nvSpPr>
              <p:cNvPr id="5" name="Isosceles Triangle 4"/>
              <p:cNvSpPr/>
              <p:nvPr/>
            </p:nvSpPr>
            <p:spPr>
              <a:xfrm flipV="1">
                <a:off x="1934754" y="4235112"/>
                <a:ext cx="399245" cy="158156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Vindra"/>
                </a:endParaRPr>
              </a:p>
            </p:txBody>
          </p:sp>
        </p:grpSp>
        <p:sp>
          <p:nvSpPr>
            <p:cNvPr id="7" name="Oval 6"/>
            <p:cNvSpPr/>
            <p:nvPr/>
          </p:nvSpPr>
          <p:spPr>
            <a:xfrm>
              <a:off x="1730153" y="4132081"/>
              <a:ext cx="808446" cy="7618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Vindra"/>
              </a:endParaRPr>
            </a:p>
          </p:txBody>
        </p:sp>
      </p:grpSp>
      <p:sp>
        <p:nvSpPr>
          <p:cNvPr id="11" name="Arc 10"/>
          <p:cNvSpPr/>
          <p:nvPr/>
        </p:nvSpPr>
        <p:spPr>
          <a:xfrm rot="2540045">
            <a:off x="-3235951" y="854014"/>
            <a:ext cx="5910155" cy="5935652"/>
          </a:xfrm>
          <a:prstGeom prst="arc">
            <a:avLst>
              <a:gd name="adj1" fmla="val 13977295"/>
              <a:gd name="adj2" fmla="val 2867370"/>
            </a:avLst>
          </a:prstGeom>
          <a:ln w="7302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Vindra"/>
            </a:endParaRPr>
          </a:p>
        </p:txBody>
      </p:sp>
      <p:sp>
        <p:nvSpPr>
          <p:cNvPr id="12" name="Flowchart: Connector 11"/>
          <p:cNvSpPr/>
          <p:nvPr/>
        </p:nvSpPr>
        <p:spPr>
          <a:xfrm>
            <a:off x="1667029" y="1644388"/>
            <a:ext cx="689317" cy="689871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ndra"/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56237" y="1644388"/>
            <a:ext cx="6609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indra"/>
              </a:rPr>
              <a:t>Connecting different pipes sizes and sections</a:t>
            </a:r>
          </a:p>
        </p:txBody>
      </p:sp>
      <p:sp>
        <p:nvSpPr>
          <p:cNvPr id="39" name="Flowchart: Connector 38"/>
          <p:cNvSpPr/>
          <p:nvPr/>
        </p:nvSpPr>
        <p:spPr>
          <a:xfrm>
            <a:off x="2039815" y="2503019"/>
            <a:ext cx="689317" cy="689871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ndra"/>
              </a:rPr>
              <a:t>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29131" y="2524788"/>
            <a:ext cx="6926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indra"/>
              </a:rPr>
              <a:t>Connecting pipe to different appurtenances</a:t>
            </a:r>
          </a:p>
        </p:txBody>
      </p:sp>
      <p:sp>
        <p:nvSpPr>
          <p:cNvPr id="44" name="Flowchart: Connector 43"/>
          <p:cNvSpPr/>
          <p:nvPr/>
        </p:nvSpPr>
        <p:spPr>
          <a:xfrm>
            <a:off x="2215438" y="3549876"/>
            <a:ext cx="689317" cy="689871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ndra"/>
              </a:rPr>
              <a:t>3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998091" y="3549876"/>
            <a:ext cx="6926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indra"/>
              </a:rPr>
              <a:t>Changing the direction of flow</a:t>
            </a:r>
          </a:p>
        </p:txBody>
      </p:sp>
      <p:sp>
        <p:nvSpPr>
          <p:cNvPr id="48" name="Flowchart: Connector 47"/>
          <p:cNvSpPr/>
          <p:nvPr/>
        </p:nvSpPr>
        <p:spPr>
          <a:xfrm>
            <a:off x="2039815" y="4540214"/>
            <a:ext cx="689317" cy="689871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ndra"/>
              </a:rPr>
              <a:t>4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729131" y="4752358"/>
            <a:ext cx="6926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indra"/>
              </a:rPr>
              <a:t>Changing gradient of flow</a:t>
            </a:r>
          </a:p>
        </p:txBody>
      </p:sp>
      <p:sp>
        <p:nvSpPr>
          <p:cNvPr id="52" name="Flowchart: Connector 51"/>
          <p:cNvSpPr/>
          <p:nvPr/>
        </p:nvSpPr>
        <p:spPr>
          <a:xfrm>
            <a:off x="1350498" y="5530552"/>
            <a:ext cx="689317" cy="689871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ndra"/>
              </a:rPr>
              <a:t>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011686" y="5625292"/>
            <a:ext cx="6926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Vindra"/>
              </a:rPr>
              <a:t>Maintaining and regulating the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F2E15-F5AD-44C4-BB55-F8E393FF2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z="1600" smtClean="0">
                <a:latin typeface="Vindra"/>
              </a:rPr>
              <a:pPr/>
              <a:t>18</a:t>
            </a:fld>
            <a:endParaRPr lang="en-US" sz="1600" dirty="0">
              <a:latin typeface="Vindra"/>
            </a:endParaRPr>
          </a:p>
        </p:txBody>
      </p:sp>
    </p:spTree>
    <p:extLst>
      <p:ext uri="{BB962C8B-B14F-4D97-AF65-F5344CB8AC3E}">
        <p14:creationId xmlns:p14="http://schemas.microsoft.com/office/powerpoint/2010/main" val="384877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7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animBg="1"/>
      <p:bldP spid="13" grpId="0"/>
      <p:bldP spid="39" grpId="0" animBg="1"/>
      <p:bldP spid="40" grpId="0"/>
      <p:bldP spid="44" grpId="0" animBg="1"/>
      <p:bldP spid="47" grpId="0"/>
      <p:bldP spid="48" grpId="0" animBg="1"/>
      <p:bldP spid="51" grpId="0"/>
      <p:bldP spid="52" grpId="0" animBg="1"/>
      <p:bldP spid="5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4984124" y="2871989"/>
            <a:ext cx="1847750" cy="1752261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  <a:latin typeface="Vindra"/>
              </a:rPr>
              <a:t>PIPE FITTINGS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244553" y="772181"/>
            <a:ext cx="1300766" cy="2099808"/>
            <a:chOff x="5244553" y="772181"/>
            <a:chExt cx="1300766" cy="2099808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5894936" y="1879211"/>
              <a:ext cx="13063" cy="99277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7" name="Flowchart: Connector 6"/>
            <p:cNvSpPr/>
            <p:nvPr/>
          </p:nvSpPr>
          <p:spPr>
            <a:xfrm>
              <a:off x="5244553" y="772181"/>
              <a:ext cx="1300766" cy="1068946"/>
            </a:xfrm>
            <a:prstGeom prst="flowChartConnector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Vindra"/>
                </a:rPr>
                <a:t>BEND</a:t>
              </a: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6671256" y="2871989"/>
            <a:ext cx="980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6581724" y="1306654"/>
            <a:ext cx="1744995" cy="1771398"/>
            <a:chOff x="6581724" y="1306654"/>
            <a:chExt cx="1744995" cy="1771398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6581724" y="2288759"/>
              <a:ext cx="407824" cy="78929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3" name="Flowchart: Connector 12"/>
            <p:cNvSpPr/>
            <p:nvPr/>
          </p:nvSpPr>
          <p:spPr>
            <a:xfrm>
              <a:off x="6895761" y="1306654"/>
              <a:ext cx="1430958" cy="1088816"/>
            </a:xfrm>
            <a:prstGeom prst="flowChartConnector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Vindra"/>
                </a:rPr>
                <a:t>TEE AND WYE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840634" y="3175009"/>
            <a:ext cx="2288598" cy="1146219"/>
            <a:chOff x="6840634" y="3175009"/>
            <a:chExt cx="2288598" cy="1146219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6840634" y="3748119"/>
              <a:ext cx="8976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7" name="Flowchart: Connector 26"/>
            <p:cNvSpPr/>
            <p:nvPr/>
          </p:nvSpPr>
          <p:spPr>
            <a:xfrm>
              <a:off x="7738314" y="3175009"/>
              <a:ext cx="1390918" cy="1146219"/>
            </a:xfrm>
            <a:prstGeom prst="flowChartConnector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Vindra"/>
                </a:rPr>
                <a:t>CROSS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204121" y="4624250"/>
            <a:ext cx="1565151" cy="2137158"/>
            <a:chOff x="5204121" y="4624250"/>
            <a:chExt cx="1565151" cy="2137158"/>
          </a:xfrm>
        </p:grpSpPr>
        <p:cxnSp>
          <p:nvCxnSpPr>
            <p:cNvPr id="9" name="Straight Arrow Connector 8"/>
            <p:cNvCxnSpPr/>
            <p:nvPr/>
          </p:nvCxnSpPr>
          <p:spPr>
            <a:xfrm flipH="1">
              <a:off x="5894936" y="4624250"/>
              <a:ext cx="6531" cy="99277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0" name="Flowchart: Connector 9"/>
            <p:cNvSpPr/>
            <p:nvPr/>
          </p:nvSpPr>
          <p:spPr>
            <a:xfrm>
              <a:off x="5204121" y="5655112"/>
              <a:ext cx="1565151" cy="1106296"/>
            </a:xfrm>
            <a:prstGeom prst="flowChartConnector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Vindra"/>
                </a:rPr>
                <a:t>REDUCER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581724" y="4378817"/>
            <a:ext cx="1900529" cy="1965312"/>
            <a:chOff x="6581724" y="4378817"/>
            <a:chExt cx="1900529" cy="1965312"/>
          </a:xfrm>
        </p:grpSpPr>
        <p:cxnSp>
          <p:nvCxnSpPr>
            <p:cNvPr id="20" name="Straight Arrow Connector 19"/>
            <p:cNvCxnSpPr/>
            <p:nvPr/>
          </p:nvCxnSpPr>
          <p:spPr>
            <a:xfrm>
              <a:off x="6581724" y="4378817"/>
              <a:ext cx="669082" cy="8371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8" name="Flowchart: Connector 27"/>
            <p:cNvSpPr/>
            <p:nvPr/>
          </p:nvSpPr>
          <p:spPr>
            <a:xfrm>
              <a:off x="6994375" y="5197910"/>
              <a:ext cx="1487878" cy="1146219"/>
            </a:xfrm>
            <a:prstGeom prst="flowChartConnector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Vindra"/>
                </a:rPr>
                <a:t>STOP COCK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398685" y="4418187"/>
            <a:ext cx="1845868" cy="1781146"/>
            <a:chOff x="3398685" y="4418187"/>
            <a:chExt cx="1845868" cy="1781146"/>
          </a:xfrm>
        </p:grpSpPr>
        <p:cxnSp>
          <p:nvCxnSpPr>
            <p:cNvPr id="22" name="Straight Arrow Connector 21"/>
            <p:cNvCxnSpPr/>
            <p:nvPr/>
          </p:nvCxnSpPr>
          <p:spPr>
            <a:xfrm flipH="1">
              <a:off x="4623515" y="4418187"/>
              <a:ext cx="621038" cy="77972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9" name="Flowchart: Connector 28"/>
            <p:cNvSpPr/>
            <p:nvPr/>
          </p:nvSpPr>
          <p:spPr>
            <a:xfrm>
              <a:off x="3398685" y="5149522"/>
              <a:ext cx="1395037" cy="1049811"/>
            </a:xfrm>
            <a:prstGeom prst="flowChartConnector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Vindra"/>
                </a:rPr>
                <a:t>PLUG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489234" y="3296623"/>
            <a:ext cx="2486130" cy="1005287"/>
            <a:chOff x="2489234" y="3296623"/>
            <a:chExt cx="2486130" cy="1005287"/>
          </a:xfrm>
        </p:grpSpPr>
        <p:cxnSp>
          <p:nvCxnSpPr>
            <p:cNvPr id="24" name="Straight Arrow Connector 23"/>
            <p:cNvCxnSpPr/>
            <p:nvPr/>
          </p:nvCxnSpPr>
          <p:spPr>
            <a:xfrm flipH="1">
              <a:off x="3940935" y="3748119"/>
              <a:ext cx="10344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30" name="Flowchart: Connector 29"/>
            <p:cNvSpPr/>
            <p:nvPr/>
          </p:nvSpPr>
          <p:spPr>
            <a:xfrm>
              <a:off x="2489234" y="3296623"/>
              <a:ext cx="1497655" cy="1005287"/>
            </a:xfrm>
            <a:prstGeom prst="flowChartConnector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Vindra"/>
                </a:rPr>
                <a:t>SOCKET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018599" y="1636415"/>
            <a:ext cx="2225954" cy="1493222"/>
            <a:chOff x="3018599" y="1636415"/>
            <a:chExt cx="2225954" cy="1493222"/>
          </a:xfrm>
        </p:grpSpPr>
        <p:cxnSp>
          <p:nvCxnSpPr>
            <p:cNvPr id="26" name="Straight Arrow Connector 25"/>
            <p:cNvCxnSpPr/>
            <p:nvPr/>
          </p:nvCxnSpPr>
          <p:spPr>
            <a:xfrm flipH="1" flipV="1">
              <a:off x="4342891" y="2538173"/>
              <a:ext cx="901662" cy="59146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31" name="Flowchart: Connector 30"/>
            <p:cNvSpPr/>
            <p:nvPr/>
          </p:nvSpPr>
          <p:spPr>
            <a:xfrm>
              <a:off x="3018599" y="1636415"/>
              <a:ext cx="1497655" cy="1018660"/>
            </a:xfrm>
            <a:prstGeom prst="flowChartConnector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Vindra"/>
                </a:rPr>
                <a:t>NIPPLE AND UNION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95578" y="358705"/>
            <a:ext cx="4498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Vindra"/>
              </a:rPr>
              <a:t>Common Pipe Fittings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94F59-DEE5-4ED1-89B7-C9ED0A056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>
                <a:latin typeface="Vindra"/>
              </a:rPr>
              <a:pPr/>
              <a:t>19</a:t>
            </a:fld>
            <a:endParaRPr lang="en-US" sz="1600" dirty="0">
              <a:latin typeface="Vindra"/>
            </a:endParaRPr>
          </a:p>
        </p:txBody>
      </p:sp>
    </p:spTree>
    <p:extLst>
      <p:ext uri="{BB962C8B-B14F-4D97-AF65-F5344CB8AC3E}">
        <p14:creationId xmlns:p14="http://schemas.microsoft.com/office/powerpoint/2010/main" val="383844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6AB19-50C2-46D0-B722-245FA29A0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1E3DF-808D-4502-B88B-5126149C3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2F07C9-4DE7-4E29-884A-57AF76D27213}"/>
              </a:ext>
            </a:extLst>
          </p:cNvPr>
          <p:cNvSpPr/>
          <p:nvPr/>
        </p:nvSpPr>
        <p:spPr>
          <a:xfrm>
            <a:off x="437881" y="609600"/>
            <a:ext cx="11068318" cy="5211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FFFFFF"/>
                </a:solidFill>
                <a:latin typeface="Vindra"/>
              </a:rPr>
              <a:t>Objectives Of The Presentation</a:t>
            </a:r>
          </a:p>
          <a:p>
            <a:endParaRPr lang="en-GB" sz="3200" dirty="0">
              <a:solidFill>
                <a:srgbClr val="FFFFFF"/>
              </a:solidFill>
              <a:latin typeface="Vindra"/>
            </a:endParaRPr>
          </a:p>
          <a:p>
            <a:endParaRPr lang="en-GB" dirty="0"/>
          </a:p>
          <a:p>
            <a:pPr marL="285750" indent="-285750" algn="just"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en-GB" sz="2400" dirty="0">
                <a:solidFill>
                  <a:srgbClr val="FFFFFF"/>
                </a:solidFill>
                <a:latin typeface="Vindra"/>
              </a:rPr>
              <a:t>Valves and their types, their working mechanism and function</a:t>
            </a:r>
          </a:p>
          <a:p>
            <a:pPr marL="285750" indent="-285750" algn="just"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en-GB" sz="2400" dirty="0">
                <a:solidFill>
                  <a:srgbClr val="FFFFFF"/>
                </a:solidFill>
                <a:latin typeface="Vindra"/>
              </a:rPr>
              <a:t>Various types of fittings and their uses</a:t>
            </a:r>
          </a:p>
          <a:p>
            <a:pPr marL="285750" indent="-285750" algn="just"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en-GB" sz="2400" dirty="0">
                <a:solidFill>
                  <a:srgbClr val="FFFFFF"/>
                </a:solidFill>
                <a:latin typeface="Vindra"/>
              </a:rPr>
              <a:t>Purpose and Design of Break Pressure Tank</a:t>
            </a:r>
          </a:p>
          <a:p>
            <a:pPr marL="285750" indent="-285750" algn="just"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en-GB" sz="2400" dirty="0">
                <a:solidFill>
                  <a:srgbClr val="FFFFFF"/>
                </a:solidFill>
                <a:latin typeface="Vindra"/>
              </a:rPr>
              <a:t> Public Stand Post, it’s design and past construction practices</a:t>
            </a:r>
            <a:endParaRPr lang="en-GB" sz="2400" dirty="0">
              <a:latin typeface="Vindra"/>
            </a:endParaRPr>
          </a:p>
          <a:p>
            <a:pPr marL="285750" indent="-285750" algn="just">
              <a:spcAft>
                <a:spcPts val="1600"/>
              </a:spcAft>
              <a:buFont typeface="Wingdings" panose="05000000000000000000" pitchFamily="2" charset="2"/>
              <a:buChar char="q"/>
            </a:pPr>
            <a:r>
              <a:rPr lang="en-GB" sz="2400" dirty="0">
                <a:solidFill>
                  <a:srgbClr val="FFFFFF"/>
                </a:solidFill>
                <a:latin typeface="Vindra"/>
              </a:rPr>
              <a:t>Maintenance of Water Supply system and necessary actions</a:t>
            </a:r>
            <a:endParaRPr lang="en-GB" sz="2400" dirty="0">
              <a:latin typeface="Vindra"/>
            </a:endParaRPr>
          </a:p>
          <a:p>
            <a:pPr algn="r"/>
            <a:br>
              <a:rPr lang="en-GB" dirty="0"/>
            </a:br>
            <a:r>
              <a:rPr lang="en-GB" sz="1000" dirty="0">
                <a:solidFill>
                  <a:srgbClr val="202729"/>
                </a:solidFill>
                <a:latin typeface="Proxima Nova"/>
              </a:rPr>
              <a:t>4</a:t>
            </a:r>
            <a:endParaRPr lang="en-GB" dirty="0"/>
          </a:p>
          <a:p>
            <a:br>
              <a:rPr lang="en-GB" dirty="0"/>
            </a:b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6B15C-04C3-442A-9C0F-76FFF00E0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smtClean="0"/>
              <a:pPr/>
              <a:t>2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5207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Bend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1" y="2142067"/>
            <a:ext cx="5315753" cy="3649134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Vindra"/>
              </a:rPr>
              <a:t>Commonly used to change the direction of a pipeline a certain number of degree.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Vindra"/>
              </a:rPr>
              <a:t>Also known as elbow.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Vindra"/>
              </a:rPr>
              <a:t>Elbows are available in short radius and long radius.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Vindra"/>
              </a:rPr>
              <a:t>Short radius elbows have a center to end distance equal to its diameter.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Vindra"/>
              </a:rPr>
              <a:t>Long radius elbows have a center to end distance of 1.5 times its diameter.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374" y="2142068"/>
            <a:ext cx="4713485" cy="3525836"/>
          </a:xfrm>
        </p:spPr>
      </p:pic>
      <p:sp>
        <p:nvSpPr>
          <p:cNvPr id="4" name="TextBox 3"/>
          <p:cNvSpPr txBox="1"/>
          <p:nvPr/>
        </p:nvSpPr>
        <p:spPr>
          <a:xfrm>
            <a:off x="6505303" y="5791201"/>
            <a:ext cx="3670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Vindra"/>
              </a:rPr>
              <a:t>Source : www.indiamart.com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19B568-B56F-4D51-BED3-1B962F32F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>
                <a:latin typeface="Vindra"/>
              </a:rPr>
              <a:pPr/>
              <a:t>20</a:t>
            </a:fld>
            <a:endParaRPr lang="en-US" sz="1600" dirty="0">
              <a:latin typeface="Vindra"/>
            </a:endParaRPr>
          </a:p>
        </p:txBody>
      </p:sp>
    </p:spTree>
    <p:extLst>
      <p:ext uri="{BB962C8B-B14F-4D97-AF65-F5344CB8AC3E}">
        <p14:creationId xmlns:p14="http://schemas.microsoft.com/office/powerpoint/2010/main" val="53658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587" y="1262476"/>
            <a:ext cx="6650482" cy="44336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82388" y="6113417"/>
            <a:ext cx="6271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Vindra"/>
              </a:rPr>
              <a:t>Source : https://www.Alibaba.com/product-detail/bend-valve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E72C96-930A-43B8-93B6-0F9991EAB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>
                <a:latin typeface="Vindra"/>
              </a:rPr>
              <a:pPr/>
              <a:t>21</a:t>
            </a:fld>
            <a:endParaRPr lang="en-US" sz="1600" dirty="0">
              <a:latin typeface="Vindra"/>
            </a:endParaRPr>
          </a:p>
        </p:txBody>
      </p:sp>
    </p:spTree>
    <p:extLst>
      <p:ext uri="{BB962C8B-B14F-4D97-AF65-F5344CB8AC3E}">
        <p14:creationId xmlns:p14="http://schemas.microsoft.com/office/powerpoint/2010/main" val="342082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Bend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>
                <a:latin typeface="Vindra"/>
                <a:cs typeface="Times New Roman" panose="02020603050405020304" pitchFamily="18" charset="0"/>
              </a:rPr>
              <a:t>USES</a:t>
            </a:r>
            <a:r>
              <a:rPr lang="en-US" sz="2400" dirty="0">
                <a:latin typeface="Vindra"/>
                <a:cs typeface="Times New Roman" panose="02020603050405020304" pitchFamily="18" charset="0"/>
              </a:rPr>
              <a:t>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Vindra"/>
                <a:cs typeface="Times New Roman" panose="02020603050405020304" pitchFamily="18" charset="0"/>
              </a:rPr>
              <a:t>Used to change the direction of flow.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Vindra"/>
                <a:cs typeface="Times New Roman" panose="02020603050405020304" pitchFamily="18" charset="0"/>
              </a:rPr>
              <a:t>Short radius elbows used in the pressurized system.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Vindra"/>
                <a:cs typeface="Times New Roman" panose="02020603050405020304" pitchFamily="18" charset="0"/>
              </a:rPr>
              <a:t>Long radius elbows used in the gravity fed system where low turbulence and solids deposition are concern.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400" dirty="0">
              <a:latin typeface="Vindra"/>
            </a:endParaRPr>
          </a:p>
          <a:p>
            <a:pPr marL="0" indent="0">
              <a:buNone/>
            </a:pPr>
            <a:endParaRPr lang="en-US" sz="2400" dirty="0">
              <a:latin typeface="Vindra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362" y="2142067"/>
            <a:ext cx="5477916" cy="3649134"/>
          </a:xfrm>
        </p:spPr>
      </p:pic>
      <p:sp>
        <p:nvSpPr>
          <p:cNvPr id="8" name="TextBox 7"/>
          <p:cNvSpPr txBox="1"/>
          <p:nvPr/>
        </p:nvSpPr>
        <p:spPr>
          <a:xfrm>
            <a:off x="5982789" y="5791201"/>
            <a:ext cx="4428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Vindra"/>
              </a:rPr>
              <a:t>Source : www.Alibaba.com/bend-pipefititng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D55E5-9991-412A-92BD-A7C9BF95A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>
                <a:latin typeface="Vindra"/>
              </a:rPr>
              <a:pPr/>
              <a:t>22</a:t>
            </a:fld>
            <a:endParaRPr lang="en-US" sz="1600" dirty="0">
              <a:latin typeface="Vindra"/>
            </a:endParaRPr>
          </a:p>
        </p:txBody>
      </p:sp>
    </p:spTree>
    <p:extLst>
      <p:ext uri="{BB962C8B-B14F-4D97-AF65-F5344CB8AC3E}">
        <p14:creationId xmlns:p14="http://schemas.microsoft.com/office/powerpoint/2010/main" val="353982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Tee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1" y="1899511"/>
            <a:ext cx="4995334" cy="364913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Vindra"/>
              </a:rPr>
              <a:t>Most common pipe fitting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Vindra"/>
              </a:rPr>
              <a:t>‘T’ shape having one inlet and two outlets.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Vindra"/>
              </a:rPr>
              <a:t>Used for connecting pipes different diameter or for changing the direction of pipe runs.</a:t>
            </a:r>
          </a:p>
          <a:p>
            <a:pPr marL="0" indent="0">
              <a:buNone/>
            </a:pPr>
            <a:r>
              <a:rPr lang="en-US" sz="2400" dirty="0">
                <a:latin typeface="Vindra"/>
              </a:rPr>
              <a:t>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323" y="1958658"/>
            <a:ext cx="4866216" cy="3649662"/>
          </a:xfrm>
        </p:spPr>
      </p:pic>
      <p:sp>
        <p:nvSpPr>
          <p:cNvPr id="6" name="TextBox 5"/>
          <p:cNvSpPr txBox="1"/>
          <p:nvPr/>
        </p:nvSpPr>
        <p:spPr>
          <a:xfrm>
            <a:off x="6490895" y="5720933"/>
            <a:ext cx="3775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Vindra"/>
              </a:rPr>
              <a:t>Source : www.kusumsteel.com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32D34-5C35-4E18-88F3-42E666F28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>
                <a:latin typeface="Vindra"/>
              </a:rPr>
              <a:pPr/>
              <a:t>23</a:t>
            </a:fld>
            <a:endParaRPr lang="en-US" sz="1600" dirty="0">
              <a:latin typeface="Vindra"/>
            </a:endParaRPr>
          </a:p>
        </p:txBody>
      </p:sp>
    </p:spTree>
    <p:extLst>
      <p:ext uri="{BB962C8B-B14F-4D97-AF65-F5344CB8AC3E}">
        <p14:creationId xmlns:p14="http://schemas.microsoft.com/office/powerpoint/2010/main" val="162007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Tee</a:t>
            </a:r>
            <a:br>
              <a:rPr lang="en-US" dirty="0">
                <a:cs typeface="Times New Roman" panose="02020603050405020304" pitchFamily="18" charset="0"/>
              </a:rPr>
            </a:br>
            <a:r>
              <a:rPr lang="en-US" sz="2400" cap="none" dirty="0">
                <a:cs typeface="Times New Roman" panose="02020603050405020304" pitchFamily="18" charset="0"/>
              </a:rPr>
              <a:t>Categorized as equal and unequal tee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Vindra"/>
              </a:rPr>
              <a:t>Equal tee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>
                <a:latin typeface="Vindra"/>
              </a:rPr>
              <a:t>Used when size of branch is same as header pipe.</a:t>
            </a:r>
          </a:p>
          <a:p>
            <a:pPr marL="0" indent="0">
              <a:buNone/>
            </a:pPr>
            <a:endParaRPr lang="en-US" dirty="0">
              <a:latin typeface="Vindra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latin typeface="Vindra"/>
              </a:rPr>
              <a:t>Unequal tee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2400" dirty="0">
                <a:latin typeface="Vindra"/>
              </a:rPr>
              <a:t>Used when size of branch is different than that of header size.</a:t>
            </a:r>
          </a:p>
          <a:p>
            <a:pPr marL="0" indent="0">
              <a:buNone/>
            </a:pPr>
            <a:endParaRPr lang="en-US" dirty="0">
              <a:latin typeface="Vindra"/>
            </a:endParaRPr>
          </a:p>
          <a:p>
            <a:endParaRPr lang="en-US" dirty="0">
              <a:latin typeface="Vindr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26" y="3676138"/>
            <a:ext cx="4417555" cy="21923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496" y="3671725"/>
            <a:ext cx="4626683" cy="218386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4DABAE-9717-419D-AC7B-6BCF8111B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3334" y="6269821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z="1600" smtClean="0">
                <a:latin typeface="Vindra"/>
              </a:rPr>
              <a:pPr/>
              <a:t>24</a:t>
            </a:fld>
            <a:endParaRPr lang="en-US" sz="1600" dirty="0">
              <a:latin typeface="Vindra"/>
            </a:endParaRPr>
          </a:p>
        </p:txBody>
      </p:sp>
    </p:spTree>
    <p:extLst>
      <p:ext uri="{BB962C8B-B14F-4D97-AF65-F5344CB8AC3E}">
        <p14:creationId xmlns:p14="http://schemas.microsoft.com/office/powerpoint/2010/main" val="244231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  <p:bldP spid="5" grpId="0" build="p"/>
      <p:bldP spid="6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Cross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Vindra"/>
                <a:cs typeface="Times New Roman" panose="02020603050405020304" pitchFamily="18" charset="0"/>
              </a:rPr>
              <a:t>Connects four pipe section together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Vindra"/>
                <a:cs typeface="Times New Roman" panose="02020603050405020304" pitchFamily="18" charset="0"/>
              </a:rPr>
              <a:t>Also called 4-way fittings.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Vindra"/>
                <a:cs typeface="Times New Roman" panose="02020603050405020304" pitchFamily="18" charset="0"/>
              </a:rPr>
              <a:t>If a branch line passes completely through a tee, the fitting becomes a cross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Vindra"/>
                <a:cs typeface="Times New Roman" panose="02020603050405020304" pitchFamily="18" charset="0"/>
              </a:rPr>
              <a:t>Has one inlet and three outlets, or vice verse.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Vindra"/>
                <a:cs typeface="Times New Roman" panose="02020603050405020304" pitchFamily="18" charset="0"/>
              </a:rPr>
              <a:t>Often have solvent welded socket end or female threaded ends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266" y="2142067"/>
            <a:ext cx="3668327" cy="3571792"/>
          </a:xfrm>
        </p:spPr>
      </p:pic>
      <p:sp>
        <p:nvSpPr>
          <p:cNvPr id="6" name="TextBox 5"/>
          <p:cNvSpPr txBox="1"/>
          <p:nvPr/>
        </p:nvSpPr>
        <p:spPr>
          <a:xfrm>
            <a:off x="6818811" y="6230983"/>
            <a:ext cx="31873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Vindra"/>
              </a:rPr>
              <a:t>Source : www.amazon.com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3A61F1-5159-4F8B-9D11-168B0EA1B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>
                <a:latin typeface="Vindra"/>
              </a:rPr>
              <a:pPr/>
              <a:t>25</a:t>
            </a:fld>
            <a:endParaRPr lang="en-US" sz="1600" dirty="0">
              <a:latin typeface="Vindra"/>
            </a:endParaRPr>
          </a:p>
        </p:txBody>
      </p:sp>
    </p:spTree>
    <p:extLst>
      <p:ext uri="{BB962C8B-B14F-4D97-AF65-F5344CB8AC3E}">
        <p14:creationId xmlns:p14="http://schemas.microsoft.com/office/powerpoint/2010/main" val="239400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Wye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1" y="1897368"/>
            <a:ext cx="4995334" cy="364913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Vindra"/>
              </a:rPr>
              <a:t>‘Y’ shaped fitting.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Vindra"/>
              </a:rPr>
              <a:t>Fitting with three opening to create branch lines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Vindra"/>
              </a:rPr>
              <a:t>Has one inlet and two outlets, or vice verse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Vindra"/>
              </a:rPr>
              <a:t>Often have solvent welded socket ends or female threaded ends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951" y="2265706"/>
            <a:ext cx="3673998" cy="3673998"/>
          </a:xfrm>
        </p:spPr>
      </p:pic>
      <p:sp>
        <p:nvSpPr>
          <p:cNvPr id="4" name="TextBox 3"/>
          <p:cNvSpPr txBox="1"/>
          <p:nvPr/>
        </p:nvSpPr>
        <p:spPr>
          <a:xfrm>
            <a:off x="7080069" y="6139543"/>
            <a:ext cx="3566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Vindra"/>
              </a:rPr>
              <a:t>Source : www.Alibaba.com/wye-fittings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B5D38-9F87-4D1F-AE58-D5AAD8BCD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41642" y="6276304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z="1600" smtClean="0">
                <a:latin typeface="Vindra"/>
              </a:rPr>
              <a:pPr/>
              <a:t>26</a:t>
            </a:fld>
            <a:endParaRPr lang="en-US" sz="1600" dirty="0">
              <a:latin typeface="Vindra"/>
            </a:endParaRPr>
          </a:p>
        </p:txBody>
      </p:sp>
    </p:spTree>
    <p:extLst>
      <p:ext uri="{BB962C8B-B14F-4D97-AF65-F5344CB8AC3E}">
        <p14:creationId xmlns:p14="http://schemas.microsoft.com/office/powerpoint/2010/main" val="367677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Reducer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6179" y="1832974"/>
            <a:ext cx="4995334" cy="3649134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Vindra"/>
              </a:rPr>
              <a:t>Joins two pipes of different diameters to reduce of a pipe run</a:t>
            </a:r>
            <a:br>
              <a:rPr lang="en-US" sz="2400" dirty="0">
                <a:latin typeface="Vindra"/>
              </a:rPr>
            </a:br>
            <a:endParaRPr lang="en-US" sz="2400" dirty="0">
              <a:latin typeface="Vindra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Vindra"/>
              </a:rPr>
              <a:t>Allows for a change in pipe size to meet flow requirements of the systems.</a:t>
            </a:r>
            <a:br>
              <a:rPr lang="en-US" sz="2400" dirty="0">
                <a:latin typeface="Vindra"/>
              </a:rPr>
            </a:br>
            <a:endParaRPr lang="en-US" sz="2400" dirty="0">
              <a:latin typeface="Vindra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Vindra"/>
              </a:rPr>
              <a:t>When a reducer is reversed in direction, it allows increasing the diameter of a pip run and known as increaser.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018" y="2141537"/>
            <a:ext cx="4023205" cy="3853337"/>
          </a:xfrm>
        </p:spPr>
      </p:pic>
      <p:sp>
        <p:nvSpPr>
          <p:cNvPr id="6" name="TextBox 5"/>
          <p:cNvSpPr txBox="1"/>
          <p:nvPr/>
        </p:nvSpPr>
        <p:spPr>
          <a:xfrm>
            <a:off x="6570617" y="6165669"/>
            <a:ext cx="3566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Vindra"/>
              </a:rPr>
              <a:t>Source : www.indiamart.com/reducer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F212A-50C2-4A44-BEDD-A25DF89E3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>
                <a:latin typeface="Vindra"/>
              </a:rPr>
              <a:pPr/>
              <a:t>27</a:t>
            </a:fld>
            <a:endParaRPr lang="en-US" sz="1600" dirty="0">
              <a:latin typeface="Vindra"/>
            </a:endParaRPr>
          </a:p>
        </p:txBody>
      </p:sp>
    </p:spTree>
    <p:extLst>
      <p:ext uri="{BB962C8B-B14F-4D97-AF65-F5344CB8AC3E}">
        <p14:creationId xmlns:p14="http://schemas.microsoft.com/office/powerpoint/2010/main" val="239739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Plug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1" y="1717064"/>
            <a:ext cx="4995334" cy="3649134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Vindra"/>
              </a:rPr>
              <a:t>Closes off or seals the end of the pipe</a:t>
            </a:r>
            <a:br>
              <a:rPr lang="en-US" sz="2400" dirty="0">
                <a:latin typeface="Vindra"/>
              </a:rPr>
            </a:br>
            <a:endParaRPr lang="en-US" sz="2400" dirty="0">
              <a:latin typeface="Vindra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Vindra"/>
              </a:rPr>
              <a:t>Generally plug has male thread and fits inside the fitting it is mated to.</a:t>
            </a:r>
            <a:br>
              <a:rPr lang="en-US" sz="2400" dirty="0">
                <a:latin typeface="Vindra"/>
              </a:rPr>
            </a:br>
            <a:endParaRPr lang="en-US" sz="2400" dirty="0">
              <a:latin typeface="Vindra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Vindra"/>
              </a:rPr>
              <a:t>Similar to cap but cap has female thread.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462" y="2141537"/>
            <a:ext cx="3955823" cy="3955823"/>
          </a:xfrm>
        </p:spPr>
      </p:pic>
      <p:sp>
        <p:nvSpPr>
          <p:cNvPr id="6" name="TextBox 5"/>
          <p:cNvSpPr txBox="1"/>
          <p:nvPr/>
        </p:nvSpPr>
        <p:spPr>
          <a:xfrm>
            <a:off x="6518366" y="6165669"/>
            <a:ext cx="38666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Vindra"/>
              </a:rPr>
              <a:t>Source : www.indiamart.com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FBDB6-C4A1-4356-983B-25D448AAD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>
                <a:latin typeface="Vindra"/>
              </a:rPr>
              <a:pPr/>
              <a:t>28</a:t>
            </a:fld>
            <a:endParaRPr lang="en-US" sz="1600" dirty="0">
              <a:latin typeface="Vindra"/>
            </a:endParaRPr>
          </a:p>
        </p:txBody>
      </p:sp>
    </p:spTree>
    <p:extLst>
      <p:ext uri="{BB962C8B-B14F-4D97-AF65-F5344CB8AC3E}">
        <p14:creationId xmlns:p14="http://schemas.microsoft.com/office/powerpoint/2010/main" val="363321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Socket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Vindra"/>
              </a:rPr>
              <a:t>Female end or the hub of a fitting that fits over pipe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Vindra"/>
              </a:rPr>
              <a:t>May be of two types which are plain socket and reducing socket.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Vindra"/>
              </a:rPr>
              <a:t>Plain socket connects two pipes of same diameter.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Vindra"/>
              </a:rPr>
              <a:t>Reducing socket connects two pipes of different diameters.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355" y="2338251"/>
            <a:ext cx="3559742" cy="3452950"/>
          </a:xfrm>
        </p:spPr>
      </p:pic>
      <p:sp>
        <p:nvSpPr>
          <p:cNvPr id="6" name="TextBox 5"/>
          <p:cNvSpPr txBox="1"/>
          <p:nvPr/>
        </p:nvSpPr>
        <p:spPr>
          <a:xfrm>
            <a:off x="6805749" y="5969726"/>
            <a:ext cx="35008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Vindra"/>
              </a:rPr>
              <a:t>Source :www.made-in-china.com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274FB-B790-4631-AC67-A8CA5AB5C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>
                <a:latin typeface="Vindra"/>
              </a:rPr>
              <a:pPr/>
              <a:t>29</a:t>
            </a:fld>
            <a:endParaRPr lang="en-US" sz="1600" dirty="0">
              <a:latin typeface="Vindra"/>
            </a:endParaRPr>
          </a:p>
        </p:txBody>
      </p:sp>
    </p:spTree>
    <p:extLst>
      <p:ext uri="{BB962C8B-B14F-4D97-AF65-F5344CB8AC3E}">
        <p14:creationId xmlns:p14="http://schemas.microsoft.com/office/powerpoint/2010/main" val="379550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cap="none" dirty="0">
                <a:latin typeface="Vindra"/>
              </a:rPr>
              <a:t>Presentation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97369"/>
            <a:ext cx="10131425" cy="3649133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en-US" sz="2400" dirty="0">
                <a:latin typeface="Vindra"/>
              </a:rPr>
              <a:t>9.1 Valves</a:t>
            </a:r>
          </a:p>
          <a:p>
            <a:pPr marL="457200" lvl="1" indent="0">
              <a:buNone/>
            </a:pPr>
            <a:r>
              <a:rPr lang="en-US" sz="2400" dirty="0">
                <a:latin typeface="Vindra"/>
              </a:rPr>
              <a:t>9.2 Fittings</a:t>
            </a:r>
          </a:p>
          <a:p>
            <a:pPr marL="457200" lvl="1" indent="0">
              <a:buNone/>
            </a:pPr>
            <a:r>
              <a:rPr lang="en-US" sz="2400" dirty="0">
                <a:latin typeface="Vindra"/>
              </a:rPr>
              <a:t>9.3 Break pressure tank</a:t>
            </a:r>
          </a:p>
          <a:p>
            <a:pPr marL="457200" lvl="1" indent="0">
              <a:buNone/>
            </a:pPr>
            <a:r>
              <a:rPr lang="en-US" sz="2400" dirty="0">
                <a:latin typeface="Vindra"/>
              </a:rPr>
              <a:t>9.4 Public Stand Post</a:t>
            </a:r>
          </a:p>
          <a:p>
            <a:pPr marL="457200" lvl="1" indent="0">
              <a:buNone/>
            </a:pPr>
            <a:r>
              <a:rPr lang="en-US" sz="2400" dirty="0">
                <a:latin typeface="Vindra"/>
              </a:rPr>
              <a:t>	9.4.1 Location</a:t>
            </a:r>
          </a:p>
          <a:p>
            <a:pPr marL="457200" lvl="1" indent="0">
              <a:buNone/>
            </a:pPr>
            <a:r>
              <a:rPr lang="en-US" sz="2400" dirty="0">
                <a:latin typeface="Vindra"/>
              </a:rPr>
              <a:t>	9.4.2 Design</a:t>
            </a:r>
          </a:p>
          <a:p>
            <a:pPr marL="457200" lvl="1" indent="0">
              <a:buNone/>
            </a:pPr>
            <a:r>
              <a:rPr lang="en-US" sz="2400" dirty="0">
                <a:latin typeface="Vindra"/>
              </a:rPr>
              <a:t>	9.4.3 Construction</a:t>
            </a:r>
          </a:p>
          <a:p>
            <a:pPr marL="457200" lvl="1" indent="0">
              <a:buNone/>
            </a:pPr>
            <a:r>
              <a:rPr lang="en-US" sz="2400" dirty="0">
                <a:latin typeface="Vindra"/>
              </a:rPr>
              <a:t>9.5 Maintenance of water supply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1F4433-7954-49C5-AADC-59A096D8A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smtClean="0"/>
              <a:pPr/>
              <a:t>3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9398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21192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Nipple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200" dirty="0">
                <a:latin typeface="Vindra"/>
              </a:rPr>
              <a:t>Short tube of pipe which has external threads at each end.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>
                <a:latin typeface="Vindra"/>
              </a:rPr>
              <a:t>Length usually specified by overall length with threads.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>
                <a:latin typeface="Vindra"/>
              </a:rPr>
              <a:t>May have hexagonal section in the center for wrench to grasp known as hex nipple.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>
                <a:latin typeface="Vindra"/>
              </a:rPr>
              <a:t>Also made from a short piece of pipe which is known as barrel nipple or pipe nipple.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>
                <a:latin typeface="Vindra"/>
              </a:rPr>
              <a:t>Closed nipple has no unthreaded area when screwed very little nipple remains exposed.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969" y="2489994"/>
            <a:ext cx="4438650" cy="2952750"/>
          </a:xfrm>
        </p:spPr>
      </p:pic>
      <p:sp>
        <p:nvSpPr>
          <p:cNvPr id="6" name="TextBox 5"/>
          <p:cNvSpPr txBox="1"/>
          <p:nvPr/>
        </p:nvSpPr>
        <p:spPr>
          <a:xfrm>
            <a:off x="6244046" y="5630091"/>
            <a:ext cx="39972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Vindra"/>
              </a:rPr>
              <a:t>Source: www.amazon.com/nipple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4E9C6-5F1D-4D5C-95B3-979F98074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>
                <a:latin typeface="Vindra"/>
              </a:rPr>
              <a:pPr/>
              <a:t>30</a:t>
            </a:fld>
            <a:endParaRPr lang="en-US" sz="1600" dirty="0">
              <a:latin typeface="Vindra"/>
            </a:endParaRPr>
          </a:p>
        </p:txBody>
      </p:sp>
    </p:spTree>
    <p:extLst>
      <p:ext uri="{BB962C8B-B14F-4D97-AF65-F5344CB8AC3E}">
        <p14:creationId xmlns:p14="http://schemas.microsoft.com/office/powerpoint/2010/main" val="51894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Union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Vindra"/>
              </a:rPr>
              <a:t>Used to connect two pipes of same diameter which allows quick and convenient disconnection of pipes for maintenance or fixture replacement.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Vindra"/>
              </a:rPr>
              <a:t>Provide a simple transition, allowing easy connection at any future time.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Vindra"/>
              </a:rPr>
              <a:t>Standard union pipe is made in three parts consisting of a nut, female end, and a male end.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463" y="2141538"/>
            <a:ext cx="3851320" cy="3851320"/>
          </a:xfrm>
        </p:spPr>
      </p:pic>
      <p:sp>
        <p:nvSpPr>
          <p:cNvPr id="6" name="TextBox 5"/>
          <p:cNvSpPr txBox="1"/>
          <p:nvPr/>
        </p:nvSpPr>
        <p:spPr>
          <a:xfrm>
            <a:off x="6609806" y="6021977"/>
            <a:ext cx="3474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Vindra"/>
              </a:rPr>
              <a:t>Source :www.ebay.com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C7B62F-63ED-4DF8-A68A-9A678052F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>
                <a:latin typeface="Vindra"/>
              </a:rPr>
              <a:pPr/>
              <a:t>31</a:t>
            </a:fld>
            <a:endParaRPr lang="en-US" sz="1600" dirty="0">
              <a:latin typeface="Vindra"/>
            </a:endParaRPr>
          </a:p>
        </p:txBody>
      </p:sp>
    </p:spTree>
    <p:extLst>
      <p:ext uri="{BB962C8B-B14F-4D97-AF65-F5344CB8AC3E}">
        <p14:creationId xmlns:p14="http://schemas.microsoft.com/office/powerpoint/2010/main" val="205493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S</a:t>
            </a:r>
            <a:r>
              <a:rPr lang="en-US" cap="none" dirty="0">
                <a:cs typeface="Times New Roman" panose="02020603050405020304" pitchFamily="18" charset="0"/>
              </a:rPr>
              <a:t>top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cap="none" dirty="0">
                <a:cs typeface="Times New Roman" panose="02020603050405020304" pitchFamily="18" charset="0"/>
              </a:rPr>
              <a:t>Cock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Vindra"/>
              </a:rPr>
              <a:t>Are practically sluice valves or gate valves of small size.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Vindra"/>
              </a:rPr>
              <a:t>Provided on the pipelines leading to wash basins, water tanks, flushing tanks, etc. to stop or open the flow of water.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Vindra"/>
              </a:rPr>
              <a:t>Also provided just outside the property boundary to isolate the building during maintenance.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6890544" y="1817505"/>
            <a:ext cx="3926682" cy="377324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5C46C-F714-46EB-BB9C-68169E05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>
                <a:latin typeface="Vindra"/>
              </a:rPr>
              <a:pPr/>
              <a:t>32</a:t>
            </a:fld>
            <a:endParaRPr lang="en-US" sz="1600" dirty="0">
              <a:latin typeface="Vindra"/>
            </a:endParaRPr>
          </a:p>
        </p:txBody>
      </p:sp>
    </p:spTree>
    <p:extLst>
      <p:ext uri="{BB962C8B-B14F-4D97-AF65-F5344CB8AC3E}">
        <p14:creationId xmlns:p14="http://schemas.microsoft.com/office/powerpoint/2010/main" val="156905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423" y="264270"/>
            <a:ext cx="10131425" cy="1456267"/>
          </a:xfrm>
        </p:spPr>
        <p:txBody>
          <a:bodyPr>
            <a:normAutofit/>
          </a:bodyPr>
          <a:lstStyle/>
          <a:p>
            <a:r>
              <a:rPr lang="en-US" cap="none" dirty="0">
                <a:cs typeface="Times New Roman" panose="02020603050405020304" pitchFamily="18" charset="0"/>
              </a:rPr>
              <a:t>Water Tap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200" dirty="0">
                <a:latin typeface="Vindra"/>
              </a:rPr>
              <a:t>Also known as bib cocks or faucets.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>
                <a:latin typeface="Vindra"/>
              </a:rPr>
              <a:t>Are fixed on the pipe line in wash basins, bathrooms, toilets, kitchens, etc. from where consumers obtained water.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>
                <a:latin typeface="Vindra"/>
              </a:rPr>
              <a:t>Operated by a handle and the stem of the handle is threaded.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>
                <a:latin typeface="Vindra"/>
              </a:rPr>
              <a:t>Valves inside the water can be moved up or down by turning the handle.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>
                <a:latin typeface="Vindra"/>
              </a:rPr>
              <a:t>Clockwise turning of handle stops flow of water and vice verse.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>
                <a:latin typeface="Vindra"/>
              </a:rPr>
              <a:t>Generally made of brass or gun metal or plastics.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6434428" y="1659362"/>
            <a:ext cx="4382799" cy="353738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76BC94-1E84-4166-8B60-E6574DF55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>
                <a:latin typeface="Vindra"/>
              </a:rPr>
              <a:pPr/>
              <a:t>33</a:t>
            </a:fld>
            <a:endParaRPr lang="en-US" sz="1600" dirty="0">
              <a:latin typeface="Vindra"/>
            </a:endParaRPr>
          </a:p>
        </p:txBody>
      </p:sp>
    </p:spTree>
    <p:extLst>
      <p:ext uri="{BB962C8B-B14F-4D97-AF65-F5344CB8AC3E}">
        <p14:creationId xmlns:p14="http://schemas.microsoft.com/office/powerpoint/2010/main" val="398975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057DA-4291-4021-B2ED-B1617A4FD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sz="2400" dirty="0"/>
            </a:br>
            <a:endParaRPr lang="en-GB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D40F1-7349-4476-8858-93DDA21FD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>
              <a:latin typeface="Vindra"/>
            </a:endParaRPr>
          </a:p>
          <a:p>
            <a:endParaRPr lang="en-GB" sz="2400" dirty="0">
              <a:latin typeface="Vindra"/>
            </a:endParaRPr>
          </a:p>
        </p:txBody>
      </p:sp>
      <p:sp>
        <p:nvSpPr>
          <p:cNvPr id="4" name="Google Shape;151;p29">
            <a:extLst>
              <a:ext uri="{FF2B5EF4-FFF2-40B4-BE49-F238E27FC236}">
                <a16:creationId xmlns:a16="http://schemas.microsoft.com/office/drawing/2014/main" id="{5D2C5D3E-A657-425F-870E-0B9A71BA0C63}"/>
              </a:ext>
            </a:extLst>
          </p:cNvPr>
          <p:cNvSpPr txBox="1">
            <a:spLocks noGrp="1"/>
          </p:cNvSpPr>
          <p:nvPr/>
        </p:nvSpPr>
        <p:spPr>
          <a:xfrm>
            <a:off x="654638" y="1367351"/>
            <a:ext cx="5280991" cy="4683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 sz="2400" dirty="0">
                <a:solidFill>
                  <a:srgbClr val="FFFFFF"/>
                </a:solidFill>
                <a:latin typeface="Vindra"/>
                <a:ea typeface="Open Sans"/>
                <a:cs typeface="Open Sans"/>
                <a:sym typeface="Open Sans"/>
              </a:rPr>
              <a:t>Water tank or chamber </a:t>
            </a:r>
            <a:r>
              <a:rPr lang="en-GB" sz="2400" dirty="0">
                <a:solidFill>
                  <a:srgbClr val="FFFFFF"/>
                </a:solidFill>
                <a:latin typeface="Vindra"/>
                <a:ea typeface="Open Sans"/>
                <a:cs typeface="Open Sans"/>
                <a:sym typeface="Open Sans"/>
              </a:rPr>
              <a:t>with associated valve and fittings</a:t>
            </a:r>
            <a:endParaRPr lang="en" sz="2400" dirty="0">
              <a:solidFill>
                <a:srgbClr val="FFFFFF"/>
              </a:solidFill>
              <a:latin typeface="Vindra"/>
              <a:ea typeface="Open Sans"/>
              <a:cs typeface="Open Sans"/>
              <a:sym typeface="Open Sans"/>
            </a:endParaRPr>
          </a:p>
          <a:p>
            <a:pPr marL="114300" lvl="0" indent="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endParaRPr sz="2400" dirty="0">
              <a:solidFill>
                <a:srgbClr val="FFFFFF"/>
              </a:solidFill>
              <a:latin typeface="Vindra"/>
              <a:ea typeface="Open Sans"/>
              <a:cs typeface="Open Sans"/>
              <a:sym typeface="Open Sans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 sz="2400" dirty="0">
                <a:solidFill>
                  <a:srgbClr val="FFFFFF"/>
                </a:solidFill>
                <a:latin typeface="Vindra"/>
                <a:ea typeface="Open Sans"/>
                <a:cs typeface="Open Sans"/>
                <a:sym typeface="Open Sans"/>
              </a:rPr>
              <a:t>Breaks the hydrostatic pressure in the pipeline system.</a:t>
            </a:r>
          </a:p>
          <a:p>
            <a:pPr marL="114300" lvl="0" indent="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</a:pPr>
            <a:endParaRPr sz="2400" dirty="0">
              <a:solidFill>
                <a:srgbClr val="FFFFFF"/>
              </a:solidFill>
              <a:latin typeface="Vindra"/>
              <a:ea typeface="Open Sans"/>
              <a:cs typeface="Open Sans"/>
              <a:sym typeface="Open Sans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 sz="2400" dirty="0">
                <a:solidFill>
                  <a:srgbClr val="FFFFFF"/>
                </a:solidFill>
                <a:latin typeface="Vindra"/>
                <a:ea typeface="Open Sans"/>
                <a:cs typeface="Open Sans"/>
                <a:sym typeface="Open Sans"/>
              </a:rPr>
              <a:t>Establishe</a:t>
            </a:r>
            <a:r>
              <a:rPr lang="en-GB" sz="2400" dirty="0">
                <a:solidFill>
                  <a:srgbClr val="FFFFFF"/>
                </a:solidFill>
                <a:latin typeface="Vindra"/>
                <a:ea typeface="Open Sans"/>
                <a:cs typeface="Open Sans"/>
                <a:sym typeface="Open Sans"/>
              </a:rPr>
              <a:t>s</a:t>
            </a:r>
            <a:r>
              <a:rPr lang="en" sz="2400" dirty="0">
                <a:solidFill>
                  <a:srgbClr val="FFFFFF"/>
                </a:solidFill>
                <a:latin typeface="Vindra"/>
                <a:ea typeface="Open Sans"/>
                <a:cs typeface="Open Sans"/>
                <a:sym typeface="Open Sans"/>
              </a:rPr>
              <a:t> a new static water head.</a:t>
            </a:r>
            <a:endParaRPr sz="2400" dirty="0">
              <a:solidFill>
                <a:srgbClr val="FFFFFF"/>
              </a:solidFill>
              <a:latin typeface="Vindra"/>
              <a:ea typeface="Open Sans"/>
              <a:cs typeface="Open Sans"/>
              <a:sym typeface="Open Sans"/>
            </a:endParaRPr>
          </a:p>
          <a:p>
            <a:pPr marL="45720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solidFill>
                <a:srgbClr val="FFFFFF"/>
              </a:solidFill>
              <a:latin typeface="Vindra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152;p29">
            <a:extLst>
              <a:ext uri="{FF2B5EF4-FFF2-40B4-BE49-F238E27FC236}">
                <a16:creationId xmlns:a16="http://schemas.microsoft.com/office/drawing/2014/main" id="{7C3FA2B6-43FC-4D2C-AE1C-4864A3020CAB}"/>
              </a:ext>
            </a:extLst>
          </p:cNvPr>
          <p:cNvSpPr txBox="1">
            <a:spLocks noGrp="1"/>
          </p:cNvSpPr>
          <p:nvPr/>
        </p:nvSpPr>
        <p:spPr>
          <a:xfrm>
            <a:off x="549256" y="232564"/>
            <a:ext cx="9557810" cy="785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FFFFFF"/>
                </a:solidFill>
                <a:latin typeface="Vindra"/>
                <a:ea typeface="Open Sans"/>
                <a:cs typeface="Open Sans"/>
                <a:sym typeface="Open Sans"/>
              </a:rPr>
              <a:t>9.3 Break Pressure Tank (</a:t>
            </a:r>
            <a:r>
              <a:rPr lang="en-GB" sz="3200" dirty="0">
                <a:solidFill>
                  <a:srgbClr val="FFFFFF"/>
                </a:solidFill>
                <a:latin typeface="Vindra"/>
                <a:ea typeface="Open Sans"/>
                <a:cs typeface="Open Sans"/>
                <a:sym typeface="Open Sans"/>
              </a:rPr>
              <a:t>BPT)</a:t>
            </a:r>
            <a:endParaRPr sz="3200" dirty="0">
              <a:solidFill>
                <a:srgbClr val="FFFFFF"/>
              </a:solidFill>
              <a:latin typeface="Vindra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153;p29">
            <a:extLst>
              <a:ext uri="{FF2B5EF4-FFF2-40B4-BE49-F238E27FC236}">
                <a16:creationId xmlns:a16="http://schemas.microsoft.com/office/drawing/2014/main" id="{B179673E-CD2E-4564-87AE-0665D50AED32}"/>
              </a:ext>
            </a:extLst>
          </p:cNvPr>
          <p:cNvSpPr txBox="1">
            <a:spLocks noGrp="1"/>
          </p:cNvSpPr>
          <p:nvPr/>
        </p:nvSpPr>
        <p:spPr>
          <a:xfrm>
            <a:off x="9813755" y="6162809"/>
            <a:ext cx="615493" cy="539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600">
                <a:latin typeface="Vindra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 sz="1600">
              <a:latin typeface="Vindra"/>
            </a:endParaRPr>
          </a:p>
        </p:txBody>
      </p:sp>
      <p:cxnSp>
        <p:nvCxnSpPr>
          <p:cNvPr id="7" name="Google Shape;154;p29">
            <a:extLst>
              <a:ext uri="{FF2B5EF4-FFF2-40B4-BE49-F238E27FC236}">
                <a16:creationId xmlns:a16="http://schemas.microsoft.com/office/drawing/2014/main" id="{9FAF3AF2-8E0A-47E4-88C1-AC8CA74916CB}"/>
              </a:ext>
            </a:extLst>
          </p:cNvPr>
          <p:cNvCxnSpPr>
            <a:endCxn id="5" idx="2"/>
          </p:cNvCxnSpPr>
          <p:nvPr/>
        </p:nvCxnSpPr>
        <p:spPr>
          <a:xfrm>
            <a:off x="1619766" y="1010543"/>
            <a:ext cx="3708395" cy="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8" name="Google Shape;155;p29">
            <a:extLst>
              <a:ext uri="{FF2B5EF4-FFF2-40B4-BE49-F238E27FC236}">
                <a16:creationId xmlns:a16="http://schemas.microsoft.com/office/drawing/2014/main" id="{82C68CB8-2C95-4CC8-946D-7BDDEEF8936B}"/>
              </a:ext>
            </a:extLst>
          </p:cNvPr>
          <p:cNvSpPr/>
          <p:nvPr/>
        </p:nvSpPr>
        <p:spPr>
          <a:xfrm>
            <a:off x="371653" y="6117517"/>
            <a:ext cx="10118787" cy="539631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chemeClr val="accent4"/>
                </a:solidFill>
                <a:latin typeface="Vindra"/>
                <a:ea typeface="Open Sans"/>
                <a:cs typeface="Open Sans"/>
                <a:sym typeface="Open Sans"/>
              </a:rPr>
              <a:t>[1] : Water Supply Engineering, Prof.Dr.Bhagwan Ratna Kansakar, First Edition, Pg. 337</a:t>
            </a:r>
            <a:endParaRPr sz="1600" i="1" dirty="0">
              <a:solidFill>
                <a:schemeClr val="accent4"/>
              </a:solidFill>
              <a:latin typeface="Vindra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chemeClr val="accent4"/>
                </a:solidFill>
                <a:latin typeface="Vindra"/>
                <a:ea typeface="Open Sans"/>
                <a:cs typeface="Open Sans"/>
                <a:sym typeface="Open Sans"/>
              </a:rPr>
              <a:t>[2] : </a:t>
            </a:r>
            <a:r>
              <a:rPr lang="en" sz="1600" i="1" u="sng" dirty="0">
                <a:solidFill>
                  <a:schemeClr val="accent5"/>
                </a:solidFill>
                <a:latin typeface="Vindra"/>
                <a:hlinkClick r:id="rId2"/>
              </a:rPr>
              <a:t>https://littlebylittle.co/2018/08/27/wash-croix-rouge-francaise/</a:t>
            </a:r>
            <a:endParaRPr sz="1600" i="1" dirty="0">
              <a:solidFill>
                <a:schemeClr val="accent4"/>
              </a:solidFill>
              <a:latin typeface="Vindra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156;p29">
            <a:extLst>
              <a:ext uri="{FF2B5EF4-FFF2-40B4-BE49-F238E27FC236}">
                <a16:creationId xmlns:a16="http://schemas.microsoft.com/office/drawing/2014/main" id="{6886FA36-03F2-4EF7-9EB6-E91CFDB37EF4}"/>
              </a:ext>
            </a:extLst>
          </p:cNvPr>
          <p:cNvSpPr txBox="1"/>
          <p:nvPr/>
        </p:nvSpPr>
        <p:spPr>
          <a:xfrm>
            <a:off x="10852350" y="827720"/>
            <a:ext cx="483914" cy="539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B7B7B7"/>
                </a:solidFill>
                <a:latin typeface="Vindra"/>
                <a:ea typeface="Open Sans"/>
                <a:cs typeface="Open Sans"/>
                <a:sym typeface="Open Sans"/>
              </a:rPr>
              <a:t>[2]</a:t>
            </a:r>
            <a:endParaRPr sz="1600" dirty="0">
              <a:solidFill>
                <a:srgbClr val="B7B7B7"/>
              </a:solidFill>
              <a:latin typeface="Vindra"/>
              <a:ea typeface="Open Sans"/>
              <a:cs typeface="Open Sans"/>
              <a:sym typeface="Open Sans"/>
            </a:endParaRPr>
          </a:p>
        </p:txBody>
      </p:sp>
      <p:grpSp>
        <p:nvGrpSpPr>
          <p:cNvPr id="10" name="Google Shape;157;p29">
            <a:extLst>
              <a:ext uri="{FF2B5EF4-FFF2-40B4-BE49-F238E27FC236}">
                <a16:creationId xmlns:a16="http://schemas.microsoft.com/office/drawing/2014/main" id="{4DCB5282-2B18-4E45-8BE5-BD8BF0744C57}"/>
              </a:ext>
            </a:extLst>
          </p:cNvPr>
          <p:cNvGrpSpPr/>
          <p:nvPr/>
        </p:nvGrpSpPr>
        <p:grpSpPr>
          <a:xfrm>
            <a:off x="5950571" y="796994"/>
            <a:ext cx="4463730" cy="4506546"/>
            <a:chOff x="1976125" y="1265000"/>
            <a:chExt cx="4650300" cy="3202475"/>
          </a:xfrm>
        </p:grpSpPr>
        <p:cxnSp>
          <p:nvCxnSpPr>
            <p:cNvPr id="14" name="Google Shape;158;p29">
              <a:extLst>
                <a:ext uri="{FF2B5EF4-FFF2-40B4-BE49-F238E27FC236}">
                  <a16:creationId xmlns:a16="http://schemas.microsoft.com/office/drawing/2014/main" id="{CF1D465E-2076-400D-A3FE-ECE9ED03FE8D}"/>
                </a:ext>
              </a:extLst>
            </p:cNvPr>
            <p:cNvCxnSpPr/>
            <p:nvPr/>
          </p:nvCxnSpPr>
          <p:spPr>
            <a:xfrm flipH="1">
              <a:off x="6624325" y="1315525"/>
              <a:ext cx="2100" cy="311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15" name="Google Shape;159;p29">
              <a:extLst>
                <a:ext uri="{FF2B5EF4-FFF2-40B4-BE49-F238E27FC236}">
                  <a16:creationId xmlns:a16="http://schemas.microsoft.com/office/drawing/2014/main" id="{40AAAF6E-619B-4110-BCE3-CAC52F4D2E98}"/>
                </a:ext>
              </a:extLst>
            </p:cNvPr>
            <p:cNvCxnSpPr/>
            <p:nvPr/>
          </p:nvCxnSpPr>
          <p:spPr>
            <a:xfrm rot="10800000" flipH="1">
              <a:off x="2081825" y="1265000"/>
              <a:ext cx="4458300" cy="8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16" name="Google Shape;160;p29">
              <a:extLst>
                <a:ext uri="{FF2B5EF4-FFF2-40B4-BE49-F238E27FC236}">
                  <a16:creationId xmlns:a16="http://schemas.microsoft.com/office/drawing/2014/main" id="{FDE241B4-3D1F-4F0A-86CC-EBFCA53B8DBB}"/>
                </a:ext>
              </a:extLst>
            </p:cNvPr>
            <p:cNvCxnSpPr/>
            <p:nvPr/>
          </p:nvCxnSpPr>
          <p:spPr>
            <a:xfrm rot="10800000" flipH="1">
              <a:off x="2064975" y="4465375"/>
              <a:ext cx="4475100" cy="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17" name="Google Shape;161;p29">
              <a:extLst>
                <a:ext uri="{FF2B5EF4-FFF2-40B4-BE49-F238E27FC236}">
                  <a16:creationId xmlns:a16="http://schemas.microsoft.com/office/drawing/2014/main" id="{4DC09FF6-AE99-4E40-A85B-97067B620067}"/>
                </a:ext>
              </a:extLst>
            </p:cNvPr>
            <p:cNvCxnSpPr/>
            <p:nvPr/>
          </p:nvCxnSpPr>
          <p:spPr>
            <a:xfrm flipH="1">
              <a:off x="1976125" y="1315525"/>
              <a:ext cx="2100" cy="311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sp>
        <p:nvSpPr>
          <p:cNvPr id="11" name="Google Shape;162;p29">
            <a:extLst>
              <a:ext uri="{FF2B5EF4-FFF2-40B4-BE49-F238E27FC236}">
                <a16:creationId xmlns:a16="http://schemas.microsoft.com/office/drawing/2014/main" id="{C6504E29-7D88-499F-AAA1-8020B4740165}"/>
              </a:ext>
            </a:extLst>
          </p:cNvPr>
          <p:cNvSpPr txBox="1"/>
          <p:nvPr/>
        </p:nvSpPr>
        <p:spPr>
          <a:xfrm>
            <a:off x="6561119" y="5033717"/>
            <a:ext cx="3676469" cy="1254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EFEFEF"/>
                </a:solidFill>
                <a:latin typeface="Vindra"/>
              </a:rPr>
              <a:t>Fig. Break Pressure Tank</a:t>
            </a:r>
            <a:endParaRPr sz="1600" dirty="0">
              <a:solidFill>
                <a:srgbClr val="EFEFEF"/>
              </a:solidFill>
              <a:latin typeface="Vindra"/>
            </a:endParaRPr>
          </a:p>
        </p:txBody>
      </p:sp>
      <p:pic>
        <p:nvPicPr>
          <p:cNvPr id="12" name="Google Shape;163;p29">
            <a:extLst>
              <a:ext uri="{FF2B5EF4-FFF2-40B4-BE49-F238E27FC236}">
                <a16:creationId xmlns:a16="http://schemas.microsoft.com/office/drawing/2014/main" id="{6B213938-4841-41E8-8C8F-57F1547F5C4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3025" y="893791"/>
            <a:ext cx="4218684" cy="408047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64;p29">
            <a:extLst>
              <a:ext uri="{FF2B5EF4-FFF2-40B4-BE49-F238E27FC236}">
                <a16:creationId xmlns:a16="http://schemas.microsoft.com/office/drawing/2014/main" id="{446EED3B-A58E-4CAD-AF59-E1432D24A220}"/>
              </a:ext>
            </a:extLst>
          </p:cNvPr>
          <p:cNvSpPr txBox="1"/>
          <p:nvPr/>
        </p:nvSpPr>
        <p:spPr>
          <a:xfrm>
            <a:off x="5780722" y="1319637"/>
            <a:ext cx="483914" cy="539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B7B7B7"/>
                </a:solidFill>
                <a:latin typeface="Vindra"/>
                <a:ea typeface="Open Sans"/>
                <a:cs typeface="Open Sans"/>
                <a:sym typeface="Open Sans"/>
              </a:rPr>
              <a:t>[1]</a:t>
            </a:r>
            <a:endParaRPr sz="1600" dirty="0">
              <a:solidFill>
                <a:srgbClr val="B7B7B7"/>
              </a:solidFill>
              <a:latin typeface="Vindra"/>
              <a:ea typeface="Open Sans"/>
              <a:cs typeface="Open Sans"/>
              <a:sym typeface="Open San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5C9BBD3-F4FD-4033-AD50-0F26FEDCD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>
                <a:latin typeface="Vindra"/>
              </a:rPr>
              <a:pPr/>
              <a:t>34</a:t>
            </a:fld>
            <a:endParaRPr lang="en-US" sz="1600" dirty="0">
              <a:latin typeface="Vindra"/>
            </a:endParaRPr>
          </a:p>
        </p:txBody>
      </p:sp>
    </p:spTree>
    <p:extLst>
      <p:ext uri="{BB962C8B-B14F-4D97-AF65-F5344CB8AC3E}">
        <p14:creationId xmlns:p14="http://schemas.microsoft.com/office/powerpoint/2010/main" val="29426760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8EEAD-2621-46EE-98F0-6D113265C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sz="2400" dirty="0"/>
            </a:br>
            <a:endParaRPr lang="en-GB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A11FB-F96D-405A-B69C-119C787A7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>
              <a:latin typeface="Vindra"/>
            </a:endParaRPr>
          </a:p>
          <a:p>
            <a:endParaRPr lang="en-GB" sz="2400" dirty="0">
              <a:latin typeface="Vindra"/>
            </a:endParaRPr>
          </a:p>
        </p:txBody>
      </p:sp>
      <p:sp>
        <p:nvSpPr>
          <p:cNvPr id="4" name="Google Shape;169;p30">
            <a:extLst>
              <a:ext uri="{FF2B5EF4-FFF2-40B4-BE49-F238E27FC236}">
                <a16:creationId xmlns:a16="http://schemas.microsoft.com/office/drawing/2014/main" id="{E7BE8212-321D-4C2E-9E84-576CD7455EEB}"/>
              </a:ext>
            </a:extLst>
          </p:cNvPr>
          <p:cNvSpPr txBox="1">
            <a:spLocks noGrp="1"/>
          </p:cNvSpPr>
          <p:nvPr/>
        </p:nvSpPr>
        <p:spPr>
          <a:xfrm>
            <a:off x="468875" y="362628"/>
            <a:ext cx="9437369" cy="807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FFFFFF"/>
                </a:solidFill>
                <a:latin typeface="Vindra"/>
                <a:ea typeface="Open Sans"/>
                <a:cs typeface="Open Sans"/>
                <a:sym typeface="Open Sans"/>
              </a:rPr>
              <a:t>Significance of Break Pressure Tank</a:t>
            </a:r>
            <a:endParaRPr sz="3200" dirty="0">
              <a:solidFill>
                <a:srgbClr val="FFFFFF"/>
              </a:solidFill>
              <a:latin typeface="Vindra"/>
              <a:ea typeface="Open Sans"/>
              <a:cs typeface="Open Sans"/>
              <a:sym typeface="Open Sans"/>
            </a:endParaRPr>
          </a:p>
        </p:txBody>
      </p:sp>
      <p:cxnSp>
        <p:nvCxnSpPr>
          <p:cNvPr id="6" name="Google Shape;171;p30">
            <a:extLst>
              <a:ext uri="{FF2B5EF4-FFF2-40B4-BE49-F238E27FC236}">
                <a16:creationId xmlns:a16="http://schemas.microsoft.com/office/drawing/2014/main" id="{A6C2322D-8A6C-4099-B5B0-0D192D9E718A}"/>
              </a:ext>
            </a:extLst>
          </p:cNvPr>
          <p:cNvCxnSpPr>
            <a:cxnSpLocks/>
          </p:cNvCxnSpPr>
          <p:nvPr/>
        </p:nvCxnSpPr>
        <p:spPr>
          <a:xfrm>
            <a:off x="1499712" y="2541820"/>
            <a:ext cx="2297040" cy="393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" name="Google Shape;172;p30">
            <a:extLst>
              <a:ext uri="{FF2B5EF4-FFF2-40B4-BE49-F238E27FC236}">
                <a16:creationId xmlns:a16="http://schemas.microsoft.com/office/drawing/2014/main" id="{06164B82-A4D0-447F-832C-826F47009309}"/>
              </a:ext>
            </a:extLst>
          </p:cNvPr>
          <p:cNvSpPr/>
          <p:nvPr/>
        </p:nvSpPr>
        <p:spPr>
          <a:xfrm>
            <a:off x="468875" y="6001611"/>
            <a:ext cx="9991277" cy="554739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chemeClr val="accent4"/>
                </a:solidFill>
                <a:latin typeface="Vindra"/>
                <a:ea typeface="Open Sans"/>
                <a:cs typeface="Open Sans"/>
                <a:sym typeface="Open Sans"/>
              </a:rPr>
              <a:t>[1] : Water Supply Engineering, Prof.Dr.Bhagwan Ratna Kansakar, First Edition, Pg. 357</a:t>
            </a:r>
            <a:endParaRPr sz="1600" i="1" dirty="0">
              <a:solidFill>
                <a:schemeClr val="accent4"/>
              </a:solidFill>
              <a:latin typeface="Vindra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chemeClr val="accent4"/>
                </a:solidFill>
                <a:latin typeface="Vindra"/>
                <a:ea typeface="Open Sans"/>
                <a:cs typeface="Open Sans"/>
                <a:sym typeface="Open Sans"/>
              </a:rPr>
              <a:t>Graphing platform : www.desmos.com</a:t>
            </a:r>
            <a:endParaRPr sz="1600" i="1" dirty="0">
              <a:solidFill>
                <a:schemeClr val="accent4"/>
              </a:solidFill>
              <a:latin typeface="Vindra"/>
              <a:ea typeface="Open Sans"/>
              <a:cs typeface="Open Sans"/>
              <a:sym typeface="Open Sans"/>
            </a:endParaRPr>
          </a:p>
        </p:txBody>
      </p:sp>
      <p:grpSp>
        <p:nvGrpSpPr>
          <p:cNvPr id="8" name="Google Shape;173;p30">
            <a:extLst>
              <a:ext uri="{FF2B5EF4-FFF2-40B4-BE49-F238E27FC236}">
                <a16:creationId xmlns:a16="http://schemas.microsoft.com/office/drawing/2014/main" id="{EF0C4B33-2F67-4FF3-94FB-AAF979B9F7C7}"/>
              </a:ext>
            </a:extLst>
          </p:cNvPr>
          <p:cNvGrpSpPr/>
          <p:nvPr/>
        </p:nvGrpSpPr>
        <p:grpSpPr>
          <a:xfrm>
            <a:off x="4117769" y="1189200"/>
            <a:ext cx="6153797" cy="4670631"/>
            <a:chOff x="1976125" y="1265000"/>
            <a:chExt cx="4650300" cy="3202475"/>
          </a:xfrm>
        </p:grpSpPr>
        <p:cxnSp>
          <p:nvCxnSpPr>
            <p:cNvPr id="12" name="Google Shape;174;p30">
              <a:extLst>
                <a:ext uri="{FF2B5EF4-FFF2-40B4-BE49-F238E27FC236}">
                  <a16:creationId xmlns:a16="http://schemas.microsoft.com/office/drawing/2014/main" id="{167B7328-FB8C-493C-A677-8D4512E29349}"/>
                </a:ext>
              </a:extLst>
            </p:cNvPr>
            <p:cNvCxnSpPr/>
            <p:nvPr/>
          </p:nvCxnSpPr>
          <p:spPr>
            <a:xfrm flipH="1">
              <a:off x="6624325" y="1315525"/>
              <a:ext cx="2100" cy="311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13" name="Google Shape;175;p30">
              <a:extLst>
                <a:ext uri="{FF2B5EF4-FFF2-40B4-BE49-F238E27FC236}">
                  <a16:creationId xmlns:a16="http://schemas.microsoft.com/office/drawing/2014/main" id="{D0F2F4DA-B261-4123-A072-9D37C7FED6F0}"/>
                </a:ext>
              </a:extLst>
            </p:cNvPr>
            <p:cNvCxnSpPr/>
            <p:nvPr/>
          </p:nvCxnSpPr>
          <p:spPr>
            <a:xfrm rot="10800000" flipH="1">
              <a:off x="2081825" y="1265000"/>
              <a:ext cx="4458300" cy="8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14" name="Google Shape;176;p30">
              <a:extLst>
                <a:ext uri="{FF2B5EF4-FFF2-40B4-BE49-F238E27FC236}">
                  <a16:creationId xmlns:a16="http://schemas.microsoft.com/office/drawing/2014/main" id="{AF28A1AE-4599-4D10-B86B-9CC41E2F9459}"/>
                </a:ext>
              </a:extLst>
            </p:cNvPr>
            <p:cNvCxnSpPr/>
            <p:nvPr/>
          </p:nvCxnSpPr>
          <p:spPr>
            <a:xfrm rot="10800000" flipH="1">
              <a:off x="2064975" y="4465375"/>
              <a:ext cx="4475100" cy="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15" name="Google Shape;177;p30">
              <a:extLst>
                <a:ext uri="{FF2B5EF4-FFF2-40B4-BE49-F238E27FC236}">
                  <a16:creationId xmlns:a16="http://schemas.microsoft.com/office/drawing/2014/main" id="{0F72B55F-83AE-43EF-BF0D-837EB70F6D4D}"/>
                </a:ext>
              </a:extLst>
            </p:cNvPr>
            <p:cNvCxnSpPr/>
            <p:nvPr/>
          </p:nvCxnSpPr>
          <p:spPr>
            <a:xfrm flipH="1">
              <a:off x="1976125" y="1315525"/>
              <a:ext cx="2100" cy="311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sp>
        <p:nvSpPr>
          <p:cNvPr id="9" name="Google Shape;178;p30">
            <a:extLst>
              <a:ext uri="{FF2B5EF4-FFF2-40B4-BE49-F238E27FC236}">
                <a16:creationId xmlns:a16="http://schemas.microsoft.com/office/drawing/2014/main" id="{F0C297FF-4DBF-46BC-A2E5-37F8BD4B7A59}"/>
              </a:ext>
            </a:extLst>
          </p:cNvPr>
          <p:cNvSpPr txBox="1"/>
          <p:nvPr/>
        </p:nvSpPr>
        <p:spPr>
          <a:xfrm>
            <a:off x="534081" y="1455148"/>
            <a:ext cx="4116693" cy="4355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</a:pPr>
            <a:r>
              <a:rPr lang="en" sz="2400" dirty="0">
                <a:solidFill>
                  <a:schemeClr val="lt1"/>
                </a:solidFill>
                <a:latin typeface="Vindra"/>
                <a:ea typeface="Open Sans"/>
                <a:cs typeface="Open Sans"/>
                <a:sym typeface="Open Sans"/>
              </a:rPr>
              <a:t>Control points in the water distribution system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</a:pPr>
            <a:endParaRPr sz="2400" dirty="0">
              <a:solidFill>
                <a:schemeClr val="lt1"/>
              </a:solidFill>
              <a:latin typeface="Vindra"/>
              <a:ea typeface="Open Sans"/>
              <a:cs typeface="Open Sans"/>
              <a:sym typeface="Open Sans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</a:pPr>
            <a:r>
              <a:rPr lang="en-GB" sz="2400" dirty="0">
                <a:solidFill>
                  <a:schemeClr val="lt1"/>
                </a:solidFill>
                <a:latin typeface="Vindra"/>
                <a:ea typeface="Open Sans"/>
                <a:cs typeface="Open Sans"/>
                <a:sym typeface="Open Sans"/>
              </a:rPr>
              <a:t>Determines the d</a:t>
            </a:r>
            <a:r>
              <a:rPr lang="en" sz="2400" dirty="0">
                <a:solidFill>
                  <a:schemeClr val="lt1"/>
                </a:solidFill>
                <a:latin typeface="Vindra"/>
                <a:ea typeface="Open Sans"/>
                <a:cs typeface="Open Sans"/>
                <a:sym typeface="Open Sans"/>
              </a:rPr>
              <a:t>esign of pipe system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</a:pPr>
            <a:endParaRPr lang="en" sz="2400" dirty="0">
              <a:solidFill>
                <a:schemeClr val="lt1"/>
              </a:solidFill>
              <a:latin typeface="Vindra"/>
              <a:ea typeface="Open Sans"/>
              <a:cs typeface="Open Sans"/>
              <a:sym typeface="Open Sans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</a:pPr>
            <a:r>
              <a:rPr lang="en" sz="2400" dirty="0">
                <a:solidFill>
                  <a:schemeClr val="lt1"/>
                </a:solidFill>
                <a:latin typeface="Vindra"/>
                <a:ea typeface="Open Sans"/>
                <a:cs typeface="Open Sans"/>
                <a:sym typeface="Open Sans"/>
              </a:rPr>
              <a:t>Determines discharge of the system</a:t>
            </a:r>
          </a:p>
        </p:txBody>
      </p:sp>
      <p:sp>
        <p:nvSpPr>
          <p:cNvPr id="10" name="Google Shape;179;p30">
            <a:extLst>
              <a:ext uri="{FF2B5EF4-FFF2-40B4-BE49-F238E27FC236}">
                <a16:creationId xmlns:a16="http://schemas.microsoft.com/office/drawing/2014/main" id="{13DC1054-BEAC-44A8-A69D-0F96F2828920}"/>
              </a:ext>
            </a:extLst>
          </p:cNvPr>
          <p:cNvSpPr txBox="1"/>
          <p:nvPr/>
        </p:nvSpPr>
        <p:spPr>
          <a:xfrm>
            <a:off x="11138243" y="931313"/>
            <a:ext cx="477816" cy="554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B7B7B7"/>
                </a:solidFill>
                <a:latin typeface="Vindra"/>
                <a:ea typeface="Open Sans"/>
                <a:cs typeface="Open Sans"/>
                <a:sym typeface="Open Sans"/>
              </a:rPr>
              <a:t>[2]</a:t>
            </a:r>
            <a:endParaRPr sz="1600" dirty="0">
              <a:solidFill>
                <a:srgbClr val="B7B7B7"/>
              </a:solidFill>
              <a:latin typeface="Vindra"/>
              <a:ea typeface="Open Sans"/>
              <a:cs typeface="Open Sans"/>
              <a:sym typeface="Open Sans"/>
            </a:endParaRPr>
          </a:p>
        </p:txBody>
      </p:sp>
      <p:pic>
        <p:nvPicPr>
          <p:cNvPr id="11" name="Google Shape;180;p30">
            <a:extLst>
              <a:ext uri="{FF2B5EF4-FFF2-40B4-BE49-F238E27FC236}">
                <a16:creationId xmlns:a16="http://schemas.microsoft.com/office/drawing/2014/main" id="{E2340693-5D20-458B-B963-ED9F56D5BD0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4096" y="1212601"/>
            <a:ext cx="6006872" cy="448759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64;p29">
            <a:extLst>
              <a:ext uri="{FF2B5EF4-FFF2-40B4-BE49-F238E27FC236}">
                <a16:creationId xmlns:a16="http://schemas.microsoft.com/office/drawing/2014/main" id="{FB8430EF-75B3-468D-A764-01EF183C5B68}"/>
              </a:ext>
            </a:extLst>
          </p:cNvPr>
          <p:cNvSpPr txBox="1"/>
          <p:nvPr/>
        </p:nvSpPr>
        <p:spPr>
          <a:xfrm>
            <a:off x="4660182" y="1343231"/>
            <a:ext cx="483914" cy="539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B7B7B7"/>
                </a:solidFill>
                <a:latin typeface="Vindra"/>
                <a:ea typeface="Open Sans"/>
                <a:cs typeface="Open Sans"/>
                <a:sym typeface="Open Sans"/>
              </a:rPr>
              <a:t>[1]</a:t>
            </a:r>
            <a:endParaRPr sz="1600" dirty="0">
              <a:solidFill>
                <a:srgbClr val="B7B7B7"/>
              </a:solidFill>
              <a:latin typeface="Vindra"/>
              <a:ea typeface="Open Sans"/>
              <a:cs typeface="Open Sans"/>
              <a:sym typeface="Open San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534681-D3C8-4B72-942A-DFCB588E4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>
                <a:latin typeface="Vindra"/>
              </a:rPr>
              <a:pPr/>
              <a:t>35</a:t>
            </a:fld>
            <a:endParaRPr lang="en-US" sz="1600" dirty="0">
              <a:latin typeface="Vindra"/>
            </a:endParaRPr>
          </a:p>
        </p:txBody>
      </p:sp>
    </p:spTree>
    <p:extLst>
      <p:ext uri="{BB962C8B-B14F-4D97-AF65-F5344CB8AC3E}">
        <p14:creationId xmlns:p14="http://schemas.microsoft.com/office/powerpoint/2010/main" val="19323015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B92A8-808E-4E67-BE88-A60AA9BBC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887" y="672921"/>
            <a:ext cx="5135452" cy="627845"/>
          </a:xfrm>
        </p:spPr>
        <p:txBody>
          <a:bodyPr>
            <a:noAutofit/>
          </a:bodyPr>
          <a:lstStyle/>
          <a:p>
            <a:r>
              <a:rPr lang="en-US" sz="3200" dirty="0"/>
              <a:t>Strategic Placing Of BPT</a:t>
            </a:r>
            <a:endParaRPr lang="en-GB" sz="3200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4C8BEFC1-B146-4FB3-9142-BA737BE657D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072" b="1072"/>
          <a:stretch>
            <a:fillRect/>
          </a:stretch>
        </p:blipFill>
        <p:spPr>
          <a:xfrm>
            <a:off x="5635201" y="1490797"/>
            <a:ext cx="6411912" cy="4572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E20FFA-5263-4FC0-8B1A-5487614AB5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0951" y="1709671"/>
            <a:ext cx="4929388" cy="45720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Vindra"/>
              </a:rPr>
              <a:t>The placing should be such that it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latin typeface="Vindra"/>
              </a:rPr>
              <a:t>Addresses the gradient and change in slope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latin typeface="Vindra"/>
              </a:rPr>
              <a:t>Addresses the location of community and its population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latin typeface="Vindra"/>
              </a:rPr>
              <a:t>Minimizes the use of high pressure rated pipes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latin typeface="Vindra"/>
              </a:rPr>
              <a:t>Optimizes the cost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400" dirty="0">
              <a:latin typeface="Vindra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sz="2400" dirty="0">
              <a:latin typeface="Vindra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EE40B8-D126-4971-9104-DAE708DFC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46364" y="6092758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z="1600" smtClean="0">
                <a:latin typeface="Vindra"/>
              </a:rPr>
              <a:pPr/>
              <a:t>36</a:t>
            </a:fld>
            <a:endParaRPr lang="en-US" sz="1600" dirty="0">
              <a:latin typeface="Vindra"/>
            </a:endParaRPr>
          </a:p>
        </p:txBody>
      </p:sp>
    </p:spTree>
    <p:extLst>
      <p:ext uri="{BB962C8B-B14F-4D97-AF65-F5344CB8AC3E}">
        <p14:creationId xmlns:p14="http://schemas.microsoft.com/office/powerpoint/2010/main" val="1611461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A6C16-2C00-47A0-9BAE-3D264A3EF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222" y="350949"/>
            <a:ext cx="6719553" cy="885423"/>
          </a:xfrm>
        </p:spPr>
        <p:txBody>
          <a:bodyPr>
            <a:normAutofit/>
          </a:bodyPr>
          <a:lstStyle/>
          <a:p>
            <a:r>
              <a:rPr lang="en-US" sz="3200" dirty="0"/>
              <a:t>Construction of Break Pressure Tank</a:t>
            </a:r>
            <a:endParaRPr lang="en-GB" sz="3200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5DE7FE7-3F1F-4F21-A162-F5825D899DA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/>
          <a:stretch/>
        </p:blipFill>
        <p:spPr>
          <a:xfrm>
            <a:off x="5937559" y="1896414"/>
            <a:ext cx="6066624" cy="357710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487846-14B6-4C29-84DC-E3482870C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8222" y="1555124"/>
            <a:ext cx="5908183" cy="374775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indra"/>
              </a:rPr>
              <a:t>Cement Masonry or Reinforced Concrete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indra"/>
              </a:rPr>
              <a:t>Excavation 30 cm into firm soil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indra"/>
              </a:rPr>
              <a:t>A layer of gravel and masonry footing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indra"/>
              </a:rPr>
              <a:t>Masonry walls 30 cm thick built of 1:4 cement sand mortar and plastered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indra"/>
              </a:rPr>
              <a:t>Covered with CGS sheeting or a RCC slab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indra"/>
              </a:rPr>
              <a:t>Proper drainage conditions for washout, overflow and rain run-off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indra"/>
              </a:rPr>
              <a:t>Dimensions large enough to accommodate fittings and valves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latin typeface="Vindra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021131-F43A-4516-BC81-0A8884700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>
                <a:latin typeface="Vindra"/>
              </a:rPr>
              <a:pPr/>
              <a:t>37</a:t>
            </a:fld>
            <a:endParaRPr lang="en-US" sz="1600" dirty="0">
              <a:latin typeface="Vindra"/>
            </a:endParaRPr>
          </a:p>
        </p:txBody>
      </p:sp>
    </p:spTree>
    <p:extLst>
      <p:ext uri="{BB962C8B-B14F-4D97-AF65-F5344CB8AC3E}">
        <p14:creationId xmlns:p14="http://schemas.microsoft.com/office/powerpoint/2010/main" val="33435808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9BB66-3AA8-4830-90AE-CC96539CE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sz="2400" dirty="0"/>
            </a:br>
            <a:endParaRPr lang="en-GB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35CE7-D08C-4721-8ED1-2B9B09A1F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>
              <a:latin typeface="Vindra"/>
            </a:endParaRPr>
          </a:p>
          <a:p>
            <a:endParaRPr lang="en-GB" sz="2400" dirty="0">
              <a:latin typeface="Vindra"/>
            </a:endParaRPr>
          </a:p>
        </p:txBody>
      </p:sp>
      <p:sp>
        <p:nvSpPr>
          <p:cNvPr id="6" name="Google Shape;185;p31">
            <a:extLst>
              <a:ext uri="{FF2B5EF4-FFF2-40B4-BE49-F238E27FC236}">
                <a16:creationId xmlns:a16="http://schemas.microsoft.com/office/drawing/2014/main" id="{AD2CF459-30AF-4878-9685-4D994612630A}"/>
              </a:ext>
            </a:extLst>
          </p:cNvPr>
          <p:cNvSpPr txBox="1">
            <a:spLocks noGrp="1"/>
          </p:cNvSpPr>
          <p:nvPr/>
        </p:nvSpPr>
        <p:spPr>
          <a:xfrm>
            <a:off x="197985" y="1157731"/>
            <a:ext cx="5688496" cy="487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 sz="2400" dirty="0">
                <a:solidFill>
                  <a:srgbClr val="FFFFFF"/>
                </a:solidFill>
                <a:latin typeface="Vindra"/>
                <a:ea typeface="Open Sans"/>
                <a:cs typeface="Open Sans"/>
                <a:sym typeface="Open Sans"/>
              </a:rPr>
              <a:t>Suitably supported water pipe</a:t>
            </a:r>
            <a:br>
              <a:rPr lang="en" sz="2400" dirty="0">
                <a:solidFill>
                  <a:srgbClr val="FFFFFF"/>
                </a:solidFill>
                <a:latin typeface="Vindra"/>
                <a:ea typeface="Open Sans"/>
                <a:cs typeface="Open Sans"/>
                <a:sym typeface="Open Sans"/>
              </a:rPr>
            </a:br>
            <a:endParaRPr sz="2400" dirty="0">
              <a:solidFill>
                <a:srgbClr val="FFFFFF"/>
              </a:solidFill>
              <a:latin typeface="Vindra"/>
              <a:ea typeface="Open Sans"/>
              <a:cs typeface="Open Sans"/>
              <a:sym typeface="Open Sans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 sz="2400" dirty="0">
                <a:solidFill>
                  <a:srgbClr val="FFFFFF"/>
                </a:solidFill>
                <a:latin typeface="Vindra"/>
                <a:ea typeface="Open Sans"/>
                <a:cs typeface="Open Sans"/>
                <a:sym typeface="Open Sans"/>
              </a:rPr>
              <a:t>Terminates in a tap or faucet, which is located at a public place.</a:t>
            </a:r>
            <a:br>
              <a:rPr lang="en" sz="2400" dirty="0">
                <a:solidFill>
                  <a:srgbClr val="FFFFFF"/>
                </a:solidFill>
                <a:latin typeface="Vindra"/>
                <a:ea typeface="Open Sans"/>
                <a:cs typeface="Open Sans"/>
                <a:sym typeface="Open Sans"/>
              </a:rPr>
            </a:br>
            <a:endParaRPr sz="2400" dirty="0">
              <a:solidFill>
                <a:srgbClr val="FFFFFF"/>
              </a:solidFill>
              <a:latin typeface="Vindra"/>
              <a:ea typeface="Open Sans"/>
              <a:cs typeface="Open Sans"/>
              <a:sym typeface="Open Sans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 sz="2400" dirty="0">
                <a:solidFill>
                  <a:srgbClr val="FFFFFF"/>
                </a:solidFill>
                <a:latin typeface="Vindra"/>
                <a:ea typeface="Open Sans"/>
                <a:cs typeface="Open Sans"/>
                <a:sym typeface="Open Sans"/>
              </a:rPr>
              <a:t>A gathering spot for people in Nepalese Society</a:t>
            </a:r>
            <a:br>
              <a:rPr lang="en" sz="2400" dirty="0">
                <a:solidFill>
                  <a:srgbClr val="FFFFFF"/>
                </a:solidFill>
                <a:latin typeface="Vindra"/>
                <a:ea typeface="Open Sans"/>
                <a:cs typeface="Open Sans"/>
                <a:sym typeface="Open Sans"/>
              </a:rPr>
            </a:br>
            <a:endParaRPr sz="2400" dirty="0">
              <a:solidFill>
                <a:srgbClr val="FFFFFF"/>
              </a:solidFill>
              <a:latin typeface="Vindra"/>
              <a:ea typeface="Open Sans"/>
              <a:cs typeface="Open Sans"/>
              <a:sym typeface="Open Sans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 sz="2400" dirty="0">
                <a:solidFill>
                  <a:srgbClr val="FFFFFF"/>
                </a:solidFill>
                <a:latin typeface="Vindra"/>
                <a:ea typeface="Open Sans"/>
                <a:cs typeface="Open Sans"/>
                <a:sym typeface="Open Sans"/>
              </a:rPr>
              <a:t>Should be properly designed and built clean and attractive.</a:t>
            </a:r>
            <a:endParaRPr sz="2400" dirty="0">
              <a:solidFill>
                <a:srgbClr val="FFFFFF"/>
              </a:solidFill>
              <a:latin typeface="Vindra"/>
              <a:ea typeface="Open Sans"/>
              <a:cs typeface="Open Sans"/>
              <a:sym typeface="Open Sans"/>
            </a:endParaRPr>
          </a:p>
        </p:txBody>
      </p:sp>
      <p:sp>
        <p:nvSpPr>
          <p:cNvPr id="7" name="Google Shape;186;p31">
            <a:extLst>
              <a:ext uri="{FF2B5EF4-FFF2-40B4-BE49-F238E27FC236}">
                <a16:creationId xmlns:a16="http://schemas.microsoft.com/office/drawing/2014/main" id="{5AC7C423-1F1E-4507-ABBC-FAB779F7719C}"/>
              </a:ext>
            </a:extLst>
          </p:cNvPr>
          <p:cNvSpPr txBox="1">
            <a:spLocks noGrp="1"/>
          </p:cNvSpPr>
          <p:nvPr/>
        </p:nvSpPr>
        <p:spPr>
          <a:xfrm>
            <a:off x="521893" y="347600"/>
            <a:ext cx="10295333" cy="817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FFFFFF"/>
                </a:solidFill>
                <a:latin typeface="Vindra"/>
                <a:ea typeface="Open Sans"/>
                <a:cs typeface="Open Sans"/>
                <a:sym typeface="Open Sans"/>
              </a:rPr>
              <a:t>9.4 Public Standpost</a:t>
            </a:r>
            <a:endParaRPr sz="3200" dirty="0">
              <a:solidFill>
                <a:srgbClr val="FFFFFF"/>
              </a:solidFill>
              <a:latin typeface="Vindra"/>
              <a:ea typeface="Open Sans"/>
              <a:cs typeface="Open Sans"/>
              <a:sym typeface="Open Sans"/>
            </a:endParaRPr>
          </a:p>
        </p:txBody>
      </p:sp>
      <p:cxnSp>
        <p:nvCxnSpPr>
          <p:cNvPr id="9" name="Google Shape;188;p31">
            <a:extLst>
              <a:ext uri="{FF2B5EF4-FFF2-40B4-BE49-F238E27FC236}">
                <a16:creationId xmlns:a16="http://schemas.microsoft.com/office/drawing/2014/main" id="{45D9FD4F-D64C-4B57-8002-0BBFD71EC12B}"/>
              </a:ext>
            </a:extLst>
          </p:cNvPr>
          <p:cNvCxnSpPr>
            <a:endCxn id="7" idx="2"/>
          </p:cNvCxnSpPr>
          <p:nvPr/>
        </p:nvCxnSpPr>
        <p:spPr>
          <a:xfrm>
            <a:off x="2329926" y="1157731"/>
            <a:ext cx="3339634" cy="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0" name="Google Shape;189;p31">
            <a:extLst>
              <a:ext uri="{FF2B5EF4-FFF2-40B4-BE49-F238E27FC236}">
                <a16:creationId xmlns:a16="http://schemas.microsoft.com/office/drawing/2014/main" id="{DD8B50CE-FD1B-4EF4-AC44-EF24F6AB66AC}"/>
              </a:ext>
            </a:extLst>
          </p:cNvPr>
          <p:cNvSpPr/>
          <p:nvPr/>
        </p:nvSpPr>
        <p:spPr>
          <a:xfrm>
            <a:off x="606601" y="5794772"/>
            <a:ext cx="10899598" cy="561728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 dirty="0">
                <a:solidFill>
                  <a:schemeClr val="accent4"/>
                </a:solidFill>
                <a:latin typeface="Vindra"/>
                <a:ea typeface="Open Sans"/>
                <a:cs typeface="Open Sans"/>
                <a:sym typeface="Open Sans"/>
              </a:rPr>
              <a:t>[1] [2]: Water Supply Engineering, Prof.Dr.Bhagwan Ratna Kansakar, First Edition, Pg. 337</a:t>
            </a:r>
            <a:endParaRPr sz="1600" i="1" dirty="0">
              <a:solidFill>
                <a:schemeClr val="accent4"/>
              </a:solidFill>
              <a:latin typeface="Vindra"/>
              <a:ea typeface="Open Sans"/>
              <a:cs typeface="Open Sans"/>
              <a:sym typeface="Open Sans"/>
            </a:endParaRPr>
          </a:p>
        </p:txBody>
      </p:sp>
      <p:grpSp>
        <p:nvGrpSpPr>
          <p:cNvPr id="11" name="Google Shape;190;p31">
            <a:extLst>
              <a:ext uri="{FF2B5EF4-FFF2-40B4-BE49-F238E27FC236}">
                <a16:creationId xmlns:a16="http://schemas.microsoft.com/office/drawing/2014/main" id="{48B25222-06D5-4535-AD03-7AA521B2F7AE}"/>
              </a:ext>
            </a:extLst>
          </p:cNvPr>
          <p:cNvGrpSpPr/>
          <p:nvPr/>
        </p:nvGrpSpPr>
        <p:grpSpPr>
          <a:xfrm>
            <a:off x="6621888" y="352932"/>
            <a:ext cx="4808172" cy="4561285"/>
            <a:chOff x="1976125" y="1265000"/>
            <a:chExt cx="4650300" cy="3202475"/>
          </a:xfrm>
        </p:grpSpPr>
        <p:cxnSp>
          <p:nvCxnSpPr>
            <p:cNvPr id="14" name="Google Shape;191;p31">
              <a:extLst>
                <a:ext uri="{FF2B5EF4-FFF2-40B4-BE49-F238E27FC236}">
                  <a16:creationId xmlns:a16="http://schemas.microsoft.com/office/drawing/2014/main" id="{FAF370A2-C182-4316-A6E7-3E91AAB799F5}"/>
                </a:ext>
              </a:extLst>
            </p:cNvPr>
            <p:cNvCxnSpPr/>
            <p:nvPr/>
          </p:nvCxnSpPr>
          <p:spPr>
            <a:xfrm flipH="1">
              <a:off x="6624325" y="1315525"/>
              <a:ext cx="2100" cy="311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15" name="Google Shape;192;p31">
              <a:extLst>
                <a:ext uri="{FF2B5EF4-FFF2-40B4-BE49-F238E27FC236}">
                  <a16:creationId xmlns:a16="http://schemas.microsoft.com/office/drawing/2014/main" id="{E0758791-603C-4858-B13A-E2FAA0F02AFD}"/>
                </a:ext>
              </a:extLst>
            </p:cNvPr>
            <p:cNvCxnSpPr/>
            <p:nvPr/>
          </p:nvCxnSpPr>
          <p:spPr>
            <a:xfrm rot="10800000" flipH="1">
              <a:off x="2081825" y="1265000"/>
              <a:ext cx="4458300" cy="8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16" name="Google Shape;193;p31">
              <a:extLst>
                <a:ext uri="{FF2B5EF4-FFF2-40B4-BE49-F238E27FC236}">
                  <a16:creationId xmlns:a16="http://schemas.microsoft.com/office/drawing/2014/main" id="{4FC535D1-E7C0-4648-8497-AB3BE580556A}"/>
                </a:ext>
              </a:extLst>
            </p:cNvPr>
            <p:cNvCxnSpPr/>
            <p:nvPr/>
          </p:nvCxnSpPr>
          <p:spPr>
            <a:xfrm rot="10800000" flipH="1">
              <a:off x="2064975" y="4465375"/>
              <a:ext cx="4475100" cy="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17" name="Google Shape;194;p31">
              <a:extLst>
                <a:ext uri="{FF2B5EF4-FFF2-40B4-BE49-F238E27FC236}">
                  <a16:creationId xmlns:a16="http://schemas.microsoft.com/office/drawing/2014/main" id="{D4CCA2FC-0E8C-4D01-B637-85863ADC8844}"/>
                </a:ext>
              </a:extLst>
            </p:cNvPr>
            <p:cNvCxnSpPr/>
            <p:nvPr/>
          </p:nvCxnSpPr>
          <p:spPr>
            <a:xfrm flipH="1">
              <a:off x="1976125" y="1315525"/>
              <a:ext cx="2100" cy="311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sp>
        <p:nvSpPr>
          <p:cNvPr id="12" name="Google Shape;195;p31">
            <a:extLst>
              <a:ext uri="{FF2B5EF4-FFF2-40B4-BE49-F238E27FC236}">
                <a16:creationId xmlns:a16="http://schemas.microsoft.com/office/drawing/2014/main" id="{E7A07103-894E-46D8-B51B-25EAE18BC6A9}"/>
              </a:ext>
            </a:extLst>
          </p:cNvPr>
          <p:cNvSpPr txBox="1"/>
          <p:nvPr/>
        </p:nvSpPr>
        <p:spPr>
          <a:xfrm>
            <a:off x="7201551" y="5175176"/>
            <a:ext cx="3960162" cy="84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EFEFEF"/>
                </a:solidFill>
                <a:latin typeface="Vindra"/>
              </a:rPr>
              <a:t>Fig. Public Stone Spout, </a:t>
            </a:r>
            <a:r>
              <a:rPr lang="en-GB" sz="1600" dirty="0">
                <a:solidFill>
                  <a:srgbClr val="EFEFEF"/>
                </a:solidFill>
                <a:latin typeface="Vindra"/>
              </a:rPr>
              <a:t>Nepal</a:t>
            </a:r>
            <a:endParaRPr sz="1600" dirty="0">
              <a:solidFill>
                <a:srgbClr val="EFEFEF"/>
              </a:solidFill>
              <a:latin typeface="Vindra"/>
            </a:endParaRPr>
          </a:p>
        </p:txBody>
      </p:sp>
      <p:sp>
        <p:nvSpPr>
          <p:cNvPr id="18" name="Google Shape;164;p29">
            <a:extLst>
              <a:ext uri="{FF2B5EF4-FFF2-40B4-BE49-F238E27FC236}">
                <a16:creationId xmlns:a16="http://schemas.microsoft.com/office/drawing/2014/main" id="{C38FDF57-72AD-415A-9CDF-E37133C99157}"/>
              </a:ext>
            </a:extLst>
          </p:cNvPr>
          <p:cNvSpPr txBox="1"/>
          <p:nvPr/>
        </p:nvSpPr>
        <p:spPr>
          <a:xfrm>
            <a:off x="5284405" y="887300"/>
            <a:ext cx="483914" cy="539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B7B7B7"/>
                </a:solidFill>
                <a:latin typeface="Vindra"/>
                <a:ea typeface="Open Sans"/>
                <a:cs typeface="Open Sans"/>
                <a:sym typeface="Open Sans"/>
              </a:rPr>
              <a:t>[1]</a:t>
            </a:r>
            <a:endParaRPr sz="1600" dirty="0">
              <a:solidFill>
                <a:srgbClr val="B7B7B7"/>
              </a:solidFill>
              <a:latin typeface="Vindra"/>
              <a:ea typeface="Open Sans"/>
              <a:cs typeface="Open Sans"/>
              <a:sym typeface="Open Sans"/>
            </a:endParaRPr>
          </a:p>
        </p:txBody>
      </p:sp>
      <p:sp>
        <p:nvSpPr>
          <p:cNvPr id="19" name="Google Shape;179;p30">
            <a:extLst>
              <a:ext uri="{FF2B5EF4-FFF2-40B4-BE49-F238E27FC236}">
                <a16:creationId xmlns:a16="http://schemas.microsoft.com/office/drawing/2014/main" id="{D059DF95-F909-48F7-BB38-22F498471D3A}"/>
              </a:ext>
            </a:extLst>
          </p:cNvPr>
          <p:cNvSpPr txBox="1"/>
          <p:nvPr/>
        </p:nvSpPr>
        <p:spPr>
          <a:xfrm>
            <a:off x="11188981" y="602376"/>
            <a:ext cx="477816" cy="554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B7B7B7"/>
                </a:solidFill>
                <a:latin typeface="Vindra"/>
                <a:ea typeface="Open Sans"/>
                <a:cs typeface="Open Sans"/>
                <a:sym typeface="Open Sans"/>
              </a:rPr>
              <a:t>[2]</a:t>
            </a:r>
            <a:endParaRPr sz="1600" dirty="0">
              <a:solidFill>
                <a:srgbClr val="B7B7B7"/>
              </a:solidFill>
              <a:latin typeface="Vindra"/>
              <a:ea typeface="Open Sans"/>
              <a:cs typeface="Open Sans"/>
              <a:sym typeface="Open San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0A76431-33DF-4B04-A181-6B75125C24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95592" y="791089"/>
            <a:ext cx="4472582" cy="418944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662D03-1F7B-4519-BC15-DDB6711A7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>
                <a:latin typeface="Vindra"/>
              </a:rPr>
              <a:pPr/>
              <a:t>38</a:t>
            </a:fld>
            <a:endParaRPr lang="en-US" sz="1600" dirty="0">
              <a:latin typeface="Vindra"/>
            </a:endParaRPr>
          </a:p>
        </p:txBody>
      </p:sp>
    </p:spTree>
    <p:extLst>
      <p:ext uri="{BB962C8B-B14F-4D97-AF65-F5344CB8AC3E}">
        <p14:creationId xmlns:p14="http://schemas.microsoft.com/office/powerpoint/2010/main" val="32820511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022F9-6E0B-4AB5-84B1-AA056914A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of Public Stand post</a:t>
            </a:r>
            <a:endParaRPr lang="en-GB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07AAC22-072C-4C60-BA86-01D24C8584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4918325"/>
              </p:ext>
            </p:extLst>
          </p:nvPr>
        </p:nvGraphicFramePr>
        <p:xfrm>
          <a:off x="685803" y="2227415"/>
          <a:ext cx="10351392" cy="2035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0464">
                  <a:extLst>
                    <a:ext uri="{9D8B030D-6E8A-4147-A177-3AD203B41FA5}">
                      <a16:colId xmlns:a16="http://schemas.microsoft.com/office/drawing/2014/main" val="2425520433"/>
                    </a:ext>
                  </a:extLst>
                </a:gridCol>
                <a:gridCol w="3450464">
                  <a:extLst>
                    <a:ext uri="{9D8B030D-6E8A-4147-A177-3AD203B41FA5}">
                      <a16:colId xmlns:a16="http://schemas.microsoft.com/office/drawing/2014/main" val="810183575"/>
                    </a:ext>
                  </a:extLst>
                </a:gridCol>
                <a:gridCol w="3450464">
                  <a:extLst>
                    <a:ext uri="{9D8B030D-6E8A-4147-A177-3AD203B41FA5}">
                      <a16:colId xmlns:a16="http://schemas.microsoft.com/office/drawing/2014/main" val="2105317404"/>
                    </a:ext>
                  </a:extLst>
                </a:gridCol>
              </a:tblGrid>
              <a:tr h="67849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Vindra"/>
                        </a:rPr>
                        <a:t>Type of Walking Distance</a:t>
                      </a:r>
                      <a:endParaRPr lang="en-GB" sz="2400" dirty="0">
                        <a:latin typeface="Vindr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Vindra"/>
                        </a:rPr>
                        <a:t>Desirable</a:t>
                      </a:r>
                      <a:endParaRPr lang="en-GB" sz="2400" dirty="0">
                        <a:latin typeface="Vindr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Vindra"/>
                        </a:rPr>
                        <a:t>In Exceptional Cases</a:t>
                      </a:r>
                      <a:endParaRPr lang="en-GB" sz="2400" dirty="0">
                        <a:latin typeface="Vindr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753587"/>
                  </a:ext>
                </a:extLst>
              </a:tr>
              <a:tr h="67849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Vindra"/>
                        </a:rPr>
                        <a:t>Horizontal</a:t>
                      </a:r>
                      <a:endParaRPr lang="en-GB" sz="2400" dirty="0">
                        <a:latin typeface="Vindr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Vindra"/>
                        </a:rPr>
                        <a:t>150</a:t>
                      </a:r>
                      <a:endParaRPr lang="en-GB" sz="2400" dirty="0">
                        <a:latin typeface="Vindr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Vindra"/>
                        </a:rPr>
                        <a:t>250</a:t>
                      </a:r>
                      <a:endParaRPr lang="en-GB" sz="2400" dirty="0">
                        <a:latin typeface="Vindr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554800"/>
                  </a:ext>
                </a:extLst>
              </a:tr>
              <a:tr h="67849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Vindra"/>
                        </a:rPr>
                        <a:t>Vertical </a:t>
                      </a:r>
                      <a:endParaRPr lang="en-GB" sz="2400" dirty="0">
                        <a:latin typeface="Vindr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Vindra"/>
                        </a:rPr>
                        <a:t>50</a:t>
                      </a:r>
                      <a:endParaRPr lang="en-GB" sz="2400" dirty="0">
                        <a:latin typeface="Vindr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Vindra"/>
                        </a:rPr>
                        <a:t>80</a:t>
                      </a:r>
                      <a:endParaRPr lang="en-GB" sz="2400" dirty="0">
                        <a:latin typeface="Vindr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433390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CC013-C2E3-464C-B89A-4ACD95154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/>
              <a:pPr/>
              <a:t>39</a:t>
            </a:fld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E0DEFE-2779-499D-8333-CE98A158781F}"/>
              </a:ext>
            </a:extLst>
          </p:cNvPr>
          <p:cNvSpPr txBox="1"/>
          <p:nvPr/>
        </p:nvSpPr>
        <p:spPr>
          <a:xfrm>
            <a:off x="2395470" y="5100034"/>
            <a:ext cx="8282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indra"/>
              </a:rPr>
              <a:t>A stand post should serve a maximum 100 users</a:t>
            </a:r>
            <a:endParaRPr lang="en-GB" sz="2400" dirty="0">
              <a:latin typeface="Vindra"/>
            </a:endParaRPr>
          </a:p>
        </p:txBody>
      </p:sp>
    </p:spTree>
    <p:extLst>
      <p:ext uri="{BB962C8B-B14F-4D97-AF65-F5344CB8AC3E}">
        <p14:creationId xmlns:p14="http://schemas.microsoft.com/office/powerpoint/2010/main" val="3409874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2697" y="352697"/>
            <a:ext cx="3056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Vindra"/>
              </a:rPr>
              <a:t>9.1 Valve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402182" y="894525"/>
            <a:ext cx="4598127" cy="1058646"/>
            <a:chOff x="4402182" y="894525"/>
            <a:chExt cx="4598127" cy="1058646"/>
          </a:xfrm>
        </p:grpSpPr>
        <p:sp>
          <p:nvSpPr>
            <p:cNvPr id="20" name="Wave 19"/>
            <p:cNvSpPr/>
            <p:nvPr/>
          </p:nvSpPr>
          <p:spPr>
            <a:xfrm>
              <a:off x="4402182" y="1051835"/>
              <a:ext cx="4574178" cy="901336"/>
            </a:xfrm>
            <a:prstGeom prst="wav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Vindra"/>
              </a:endParaRPr>
            </a:p>
          </p:txBody>
        </p:sp>
        <p:sp>
          <p:nvSpPr>
            <p:cNvPr id="13" name="Wave 12"/>
            <p:cNvSpPr/>
            <p:nvPr/>
          </p:nvSpPr>
          <p:spPr>
            <a:xfrm>
              <a:off x="4402183" y="894525"/>
              <a:ext cx="4598126" cy="699143"/>
            </a:xfrm>
            <a:prstGeom prst="wav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Vindra"/>
                </a:rPr>
                <a:t>Control and regulate the flow of water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362994" y="2040929"/>
            <a:ext cx="4637315" cy="1095264"/>
            <a:chOff x="4362994" y="2040929"/>
            <a:chExt cx="4637315" cy="1095264"/>
          </a:xfrm>
        </p:grpSpPr>
        <p:sp>
          <p:nvSpPr>
            <p:cNvPr id="21" name="Wave 20"/>
            <p:cNvSpPr/>
            <p:nvPr/>
          </p:nvSpPr>
          <p:spPr>
            <a:xfrm>
              <a:off x="4402182" y="2234857"/>
              <a:ext cx="4598127" cy="901336"/>
            </a:xfrm>
            <a:prstGeom prst="wav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Vindra"/>
              </a:endParaRPr>
            </a:p>
          </p:txBody>
        </p:sp>
        <p:sp>
          <p:nvSpPr>
            <p:cNvPr id="14" name="Wave 13"/>
            <p:cNvSpPr/>
            <p:nvPr/>
          </p:nvSpPr>
          <p:spPr>
            <a:xfrm>
              <a:off x="4362994" y="2040929"/>
              <a:ext cx="4637315" cy="699143"/>
            </a:xfrm>
            <a:prstGeom prst="wav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Vindra"/>
                </a:rPr>
                <a:t>Backflow prevention device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295400" y="999028"/>
            <a:ext cx="3106784" cy="5505166"/>
            <a:chOff x="1295400" y="999028"/>
            <a:chExt cx="3106784" cy="5505166"/>
          </a:xfrm>
        </p:grpSpPr>
        <p:grpSp>
          <p:nvGrpSpPr>
            <p:cNvPr id="10" name="Group 9"/>
            <p:cNvGrpSpPr/>
            <p:nvPr/>
          </p:nvGrpSpPr>
          <p:grpSpPr>
            <a:xfrm>
              <a:off x="1295400" y="2926080"/>
              <a:ext cx="3069771" cy="1554480"/>
              <a:chOff x="1295400" y="2926080"/>
              <a:chExt cx="3069771" cy="1554480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1295400" y="2926080"/>
                <a:ext cx="1554480" cy="1554480"/>
              </a:xfrm>
              <a:prstGeom prst="ellipse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Vindra"/>
                    <a:cs typeface="Times New Roman" panose="02020603050405020304" pitchFamily="18" charset="0"/>
                  </a:rPr>
                  <a:t>Function of </a:t>
                </a:r>
              </a:p>
              <a:p>
                <a:pPr algn="ctr"/>
                <a:r>
                  <a:rPr lang="en-US" sz="2000" dirty="0">
                    <a:latin typeface="Vindra"/>
                    <a:cs typeface="Times New Roman" panose="02020603050405020304" pitchFamily="18" charset="0"/>
                  </a:rPr>
                  <a:t>valve</a:t>
                </a:r>
              </a:p>
            </p:txBody>
          </p:sp>
          <p:sp>
            <p:nvSpPr>
              <p:cNvPr id="9" name="Right Arrow 8"/>
              <p:cNvSpPr/>
              <p:nvPr/>
            </p:nvSpPr>
            <p:spPr>
              <a:xfrm>
                <a:off x="2849880" y="3409405"/>
                <a:ext cx="1515291" cy="58782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Vindra"/>
                </a:endParaRPr>
              </a:p>
            </p:txBody>
          </p:sp>
        </p:grpSp>
        <p:cxnSp>
          <p:nvCxnSpPr>
            <p:cNvPr id="12" name="Straight Connector 11"/>
            <p:cNvCxnSpPr/>
            <p:nvPr/>
          </p:nvCxnSpPr>
          <p:spPr>
            <a:xfrm flipH="1">
              <a:off x="4365171" y="999028"/>
              <a:ext cx="37013" cy="5505166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4362994" y="3210333"/>
            <a:ext cx="4637315" cy="1108882"/>
            <a:chOff x="4362994" y="3210333"/>
            <a:chExt cx="4637315" cy="1108882"/>
          </a:xfrm>
        </p:grpSpPr>
        <p:sp>
          <p:nvSpPr>
            <p:cNvPr id="22" name="Wave 21"/>
            <p:cNvSpPr/>
            <p:nvPr/>
          </p:nvSpPr>
          <p:spPr>
            <a:xfrm>
              <a:off x="4362994" y="3417879"/>
              <a:ext cx="4637315" cy="901336"/>
            </a:xfrm>
            <a:prstGeom prst="wav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Vindra"/>
              </a:endParaRPr>
            </a:p>
          </p:txBody>
        </p:sp>
        <p:sp>
          <p:nvSpPr>
            <p:cNvPr id="15" name="Wave 14"/>
            <p:cNvSpPr/>
            <p:nvPr/>
          </p:nvSpPr>
          <p:spPr>
            <a:xfrm>
              <a:off x="4362994" y="3210333"/>
              <a:ext cx="4637315" cy="699143"/>
            </a:xfrm>
            <a:prstGeom prst="wav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Vindra"/>
                </a:rPr>
                <a:t>Release the excessive pressure build up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362994" y="4379737"/>
            <a:ext cx="4637315" cy="1122500"/>
            <a:chOff x="4362994" y="4379737"/>
            <a:chExt cx="4637315" cy="1122500"/>
          </a:xfrm>
        </p:grpSpPr>
        <p:sp>
          <p:nvSpPr>
            <p:cNvPr id="23" name="Wave 22"/>
            <p:cNvSpPr/>
            <p:nvPr/>
          </p:nvSpPr>
          <p:spPr>
            <a:xfrm>
              <a:off x="4362994" y="4600901"/>
              <a:ext cx="4637315" cy="901336"/>
            </a:xfrm>
            <a:prstGeom prst="wav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Vindra"/>
              </a:endParaRPr>
            </a:p>
          </p:txBody>
        </p:sp>
        <p:sp>
          <p:nvSpPr>
            <p:cNvPr id="16" name="Wave 15"/>
            <p:cNvSpPr/>
            <p:nvPr/>
          </p:nvSpPr>
          <p:spPr>
            <a:xfrm>
              <a:off x="4362994" y="4379737"/>
              <a:ext cx="4637315" cy="699143"/>
            </a:xfrm>
            <a:prstGeom prst="wav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Vindra"/>
                </a:rPr>
                <a:t>Release and admit the air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362994" y="5653644"/>
            <a:ext cx="4637315" cy="1031615"/>
            <a:chOff x="4362994" y="5653644"/>
            <a:chExt cx="4637315" cy="1031615"/>
          </a:xfrm>
        </p:grpSpPr>
        <p:sp>
          <p:nvSpPr>
            <p:cNvPr id="24" name="Wave 23"/>
            <p:cNvSpPr/>
            <p:nvPr/>
          </p:nvSpPr>
          <p:spPr>
            <a:xfrm>
              <a:off x="4362994" y="5783923"/>
              <a:ext cx="4637315" cy="901336"/>
            </a:xfrm>
            <a:prstGeom prst="wav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Vindra"/>
              </a:endParaRPr>
            </a:p>
          </p:txBody>
        </p:sp>
        <p:sp>
          <p:nvSpPr>
            <p:cNvPr id="17" name="Wave 16"/>
            <p:cNvSpPr/>
            <p:nvPr/>
          </p:nvSpPr>
          <p:spPr>
            <a:xfrm>
              <a:off x="4362994" y="5653644"/>
              <a:ext cx="4637315" cy="699143"/>
            </a:xfrm>
            <a:prstGeom prst="wav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Vindra"/>
                </a:rPr>
                <a:t>Drain the water from pipeline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72438F-E352-4178-9888-074DA6D0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000" smtClean="0">
                <a:latin typeface="Vindra"/>
              </a:rPr>
              <a:pPr/>
              <a:t>4</a:t>
            </a:fld>
            <a:endParaRPr lang="en-US" sz="2000" dirty="0">
              <a:latin typeface="Vindra"/>
            </a:endParaRPr>
          </a:p>
        </p:txBody>
      </p:sp>
    </p:spTree>
    <p:extLst>
      <p:ext uri="{BB962C8B-B14F-4D97-AF65-F5344CB8AC3E}">
        <p14:creationId xmlns:p14="http://schemas.microsoft.com/office/powerpoint/2010/main" val="43319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CEA36-AB4E-4262-920C-50DD8A3EA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135" y="705225"/>
            <a:ext cx="10131425" cy="1456267"/>
          </a:xfrm>
        </p:spPr>
        <p:txBody>
          <a:bodyPr/>
          <a:lstStyle/>
          <a:p>
            <a:r>
              <a:rPr lang="en-US" dirty="0"/>
              <a:t>Flow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E5F41-71E8-4C69-82A9-C45455FC8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028" y="1659206"/>
            <a:ext cx="5225602" cy="145626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Vindra"/>
              </a:rPr>
              <a:t>Standard stand post flow is 0.15 LPS.</a:t>
            </a:r>
          </a:p>
          <a:p>
            <a:r>
              <a:rPr lang="en-US" sz="2400" dirty="0">
                <a:latin typeface="Vindra"/>
              </a:rPr>
              <a:t>Minimum flow is 0.1 LPS.</a:t>
            </a:r>
            <a:endParaRPr lang="en-GB" sz="2400" dirty="0">
              <a:latin typeface="Vindr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6C756-E37F-4BD4-9B8B-E2852A0F9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/>
              <a:pPr/>
              <a:t>40</a:t>
            </a:fld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EC2FE9-B264-44D6-A50B-6A21AFF39BEF}"/>
              </a:ext>
            </a:extLst>
          </p:cNvPr>
          <p:cNvSpPr txBox="1"/>
          <p:nvPr/>
        </p:nvSpPr>
        <p:spPr>
          <a:xfrm>
            <a:off x="185135" y="3429000"/>
            <a:ext cx="2598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Vindra"/>
              </a:rPr>
              <a:t>Residual Head</a:t>
            </a:r>
            <a:endParaRPr lang="en-GB" sz="3200" dirty="0">
              <a:latin typeface="Vindr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DC344A-9B8C-4247-82E3-D2494FEFC84A}"/>
              </a:ext>
            </a:extLst>
          </p:cNvPr>
          <p:cNvSpPr txBox="1"/>
          <p:nvPr/>
        </p:nvSpPr>
        <p:spPr>
          <a:xfrm>
            <a:off x="442175" y="4165082"/>
            <a:ext cx="56538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indra"/>
              </a:rPr>
              <a:t>Recommended residual head at stand post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Vindra"/>
              </a:rPr>
              <a:t>Absolute minimum: 5 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Vindra"/>
              </a:rPr>
              <a:t>Most desirable: 15 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Vindra"/>
              </a:rPr>
              <a:t>Absolute maximum: 56 </a:t>
            </a:r>
            <a:r>
              <a:rPr lang="en-US" sz="2400" dirty="0" err="1">
                <a:latin typeface="Vindra"/>
              </a:rPr>
              <a:t>metres</a:t>
            </a:r>
            <a:endParaRPr lang="en-GB" sz="2400" dirty="0">
              <a:latin typeface="Vindr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D15A6E-F081-444D-91AB-4BC6A8706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14500"/>
            <a:ext cx="570290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4300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C56B1-144A-404E-AD49-129FC65D1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58D67-3C98-4BCF-B94D-49D302399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065867"/>
            <a:ext cx="4761962" cy="3649133"/>
          </a:xfrm>
        </p:spPr>
        <p:txBody>
          <a:bodyPr>
            <a:noAutofit/>
          </a:bodyPr>
          <a:lstStyle/>
          <a:p>
            <a:r>
              <a:rPr lang="en-US" sz="2400" dirty="0">
                <a:latin typeface="Vindra"/>
              </a:rPr>
              <a:t>Constructed of brick, stone, or wood using mortar</a:t>
            </a:r>
            <a:br>
              <a:rPr lang="en-US" sz="2400" dirty="0">
                <a:latin typeface="Vindra"/>
              </a:rPr>
            </a:br>
            <a:endParaRPr lang="en-US" sz="2400" dirty="0">
              <a:latin typeface="Vindra"/>
            </a:endParaRPr>
          </a:p>
          <a:p>
            <a:r>
              <a:rPr lang="en-US" sz="2400" dirty="0">
                <a:latin typeface="Vindra"/>
              </a:rPr>
              <a:t>Supporting column of 50 cm × 50 cm </a:t>
            </a:r>
            <a:br>
              <a:rPr lang="en-US" sz="2400" dirty="0">
                <a:latin typeface="Vindra"/>
              </a:rPr>
            </a:br>
            <a:endParaRPr lang="en-US" sz="2400" dirty="0">
              <a:latin typeface="Vindra"/>
            </a:endParaRPr>
          </a:p>
          <a:p>
            <a:r>
              <a:rPr lang="en-US" sz="2400" dirty="0">
                <a:latin typeface="Vindra"/>
              </a:rPr>
              <a:t>15 mm mild steel riser pipe</a:t>
            </a:r>
            <a:br>
              <a:rPr lang="en-US" sz="2400" dirty="0">
                <a:latin typeface="Vindra"/>
              </a:rPr>
            </a:br>
            <a:endParaRPr lang="en-US" sz="2400" dirty="0">
              <a:latin typeface="Vindra"/>
            </a:endParaRPr>
          </a:p>
          <a:p>
            <a:r>
              <a:rPr lang="en-US" sz="2400" dirty="0">
                <a:latin typeface="Vindra"/>
              </a:rPr>
              <a:t>Height of tap from ground = 1.3 – 1.5 m</a:t>
            </a:r>
            <a:endParaRPr lang="en-GB" sz="2400" dirty="0">
              <a:latin typeface="Vindr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21F210-2BB1-47FF-A847-AB9383C29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/>
              <a:pPr/>
              <a:t>41</a:t>
            </a:fld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56B0A5-5F14-401B-9A95-AA6410B2E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764" y="1493949"/>
            <a:ext cx="6591784" cy="387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6621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CDEB5-A918-493E-9066-C6535BBB6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sz="2400" dirty="0"/>
            </a:br>
            <a:endParaRPr lang="en-GB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112EE-46A0-483D-A5B6-A150B367F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875" y="1884504"/>
            <a:ext cx="10131425" cy="3649133"/>
          </a:xfrm>
        </p:spPr>
        <p:txBody>
          <a:bodyPr>
            <a:normAutofit/>
          </a:bodyPr>
          <a:lstStyle/>
          <a:p>
            <a:endParaRPr lang="en-US" sz="2400" dirty="0">
              <a:latin typeface="Vindra"/>
            </a:endParaRPr>
          </a:p>
          <a:p>
            <a:endParaRPr lang="en-GB" sz="2400" dirty="0">
              <a:latin typeface="Vindra"/>
            </a:endParaRPr>
          </a:p>
        </p:txBody>
      </p:sp>
      <p:sp>
        <p:nvSpPr>
          <p:cNvPr id="4" name="Google Shape;201;p32">
            <a:extLst>
              <a:ext uri="{FF2B5EF4-FFF2-40B4-BE49-F238E27FC236}">
                <a16:creationId xmlns:a16="http://schemas.microsoft.com/office/drawing/2014/main" id="{4F48FB66-BFA4-4DDA-B3D8-4202E0456A48}"/>
              </a:ext>
            </a:extLst>
          </p:cNvPr>
          <p:cNvSpPr txBox="1">
            <a:spLocks noGrp="1"/>
          </p:cNvSpPr>
          <p:nvPr/>
        </p:nvSpPr>
        <p:spPr>
          <a:xfrm>
            <a:off x="352117" y="1392219"/>
            <a:ext cx="10021449" cy="4815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AutoNum type="arabicPeriod"/>
            </a:pPr>
            <a:r>
              <a:rPr lang="en" sz="2400" dirty="0">
                <a:solidFill>
                  <a:srgbClr val="FFFFFF"/>
                </a:solidFill>
                <a:latin typeface="Vindra"/>
                <a:ea typeface="Open Sans"/>
                <a:cs typeface="Open Sans"/>
                <a:sym typeface="Open Sans"/>
              </a:rPr>
              <a:t>Provides sustainable, equitables, consistent, economic safe and adequate water over the design period</a:t>
            </a:r>
            <a:br>
              <a:rPr lang="en" sz="2400" dirty="0">
                <a:solidFill>
                  <a:srgbClr val="FFFFFF"/>
                </a:solidFill>
                <a:latin typeface="Vindra"/>
                <a:ea typeface="Open Sans"/>
                <a:cs typeface="Open Sans"/>
                <a:sym typeface="Open Sans"/>
              </a:rPr>
            </a:br>
            <a:endParaRPr sz="2400" dirty="0">
              <a:solidFill>
                <a:srgbClr val="FFFFFF"/>
              </a:solidFill>
              <a:latin typeface="Vindra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AutoNum type="arabicPeriod"/>
            </a:pPr>
            <a:r>
              <a:rPr lang="en" sz="2400" dirty="0">
                <a:solidFill>
                  <a:srgbClr val="FFFFFF"/>
                </a:solidFill>
                <a:latin typeface="Vindra"/>
                <a:ea typeface="Open Sans"/>
                <a:cs typeface="Open Sans"/>
                <a:sym typeface="Open Sans"/>
              </a:rPr>
              <a:t>Ensures effective routines running of system timely and daily.</a:t>
            </a:r>
            <a:br>
              <a:rPr lang="en" sz="2400" dirty="0">
                <a:solidFill>
                  <a:srgbClr val="FFFFFF"/>
                </a:solidFill>
                <a:latin typeface="Vindra"/>
                <a:ea typeface="Open Sans"/>
                <a:cs typeface="Open Sans"/>
                <a:sym typeface="Open Sans"/>
              </a:rPr>
            </a:br>
            <a:endParaRPr sz="2400" dirty="0">
              <a:solidFill>
                <a:srgbClr val="FFFFFF"/>
              </a:solidFill>
              <a:latin typeface="Vindra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AutoNum type="arabicPeriod"/>
            </a:pPr>
            <a:r>
              <a:rPr lang="en" sz="2400" dirty="0">
                <a:solidFill>
                  <a:srgbClr val="FFFFFF"/>
                </a:solidFill>
                <a:latin typeface="Vindra"/>
                <a:ea typeface="Open Sans"/>
                <a:cs typeface="Open Sans"/>
                <a:sym typeface="Open Sans"/>
              </a:rPr>
              <a:t>Protects and maintains structural system associated with distribution of water</a:t>
            </a:r>
            <a:endParaRPr sz="2400" dirty="0">
              <a:solidFill>
                <a:srgbClr val="FFFFFF"/>
              </a:solidFill>
              <a:latin typeface="Vindra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202;p32">
            <a:extLst>
              <a:ext uri="{FF2B5EF4-FFF2-40B4-BE49-F238E27FC236}">
                <a16:creationId xmlns:a16="http://schemas.microsoft.com/office/drawing/2014/main" id="{0B2AC343-8A39-4F02-B633-E7453691E6A6}"/>
              </a:ext>
            </a:extLst>
          </p:cNvPr>
          <p:cNvSpPr txBox="1">
            <a:spLocks noGrp="1"/>
          </p:cNvSpPr>
          <p:nvPr/>
        </p:nvSpPr>
        <p:spPr>
          <a:xfrm>
            <a:off x="406401" y="324903"/>
            <a:ext cx="10021449" cy="807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FFFFFF"/>
                </a:solidFill>
                <a:latin typeface="Vindra"/>
                <a:ea typeface="Open Sans"/>
                <a:cs typeface="Open Sans"/>
                <a:sym typeface="Open Sans"/>
              </a:rPr>
              <a:t>Maintenance of Water Supply System</a:t>
            </a:r>
            <a:endParaRPr sz="3200" dirty="0">
              <a:solidFill>
                <a:srgbClr val="FFFFFF"/>
              </a:solidFill>
              <a:latin typeface="Vindra"/>
              <a:ea typeface="Open Sans"/>
              <a:cs typeface="Open Sans"/>
              <a:sym typeface="Open Sans"/>
            </a:endParaRPr>
          </a:p>
        </p:txBody>
      </p:sp>
      <p:sp>
        <p:nvSpPr>
          <p:cNvPr id="8" name="Google Shape;205;p32">
            <a:extLst>
              <a:ext uri="{FF2B5EF4-FFF2-40B4-BE49-F238E27FC236}">
                <a16:creationId xmlns:a16="http://schemas.microsoft.com/office/drawing/2014/main" id="{98071CBD-A298-4008-A466-24F1D472AE9A}"/>
              </a:ext>
            </a:extLst>
          </p:cNvPr>
          <p:cNvSpPr/>
          <p:nvPr/>
        </p:nvSpPr>
        <p:spPr>
          <a:xfrm>
            <a:off x="207588" y="6069520"/>
            <a:ext cx="10609638" cy="620699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4"/>
                </a:solidFill>
                <a:latin typeface="Vindra"/>
                <a:ea typeface="Open Sans"/>
                <a:cs typeface="Open Sans"/>
                <a:sym typeface="Open Sans"/>
              </a:rPr>
              <a:t>[1] : </a:t>
            </a:r>
            <a:r>
              <a:rPr lang="en" sz="1600" u="sng" dirty="0">
                <a:solidFill>
                  <a:schemeClr val="hlink"/>
                </a:solidFill>
                <a:latin typeface="Vindra"/>
                <a:hlinkClick r:id="rId2"/>
              </a:rPr>
              <a:t>https://www.pas.org.in/Portal/document/ResourcesFiles/pdfs</a:t>
            </a:r>
            <a:endParaRPr sz="1600" dirty="0">
              <a:solidFill>
                <a:schemeClr val="accent4"/>
              </a:solidFill>
              <a:latin typeface="Vindra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206;p32">
            <a:extLst>
              <a:ext uri="{FF2B5EF4-FFF2-40B4-BE49-F238E27FC236}">
                <a16:creationId xmlns:a16="http://schemas.microsoft.com/office/drawing/2014/main" id="{8CD154F8-516E-48E0-B657-EA5804F36F9B}"/>
              </a:ext>
            </a:extLst>
          </p:cNvPr>
          <p:cNvSpPr txBox="1"/>
          <p:nvPr/>
        </p:nvSpPr>
        <p:spPr>
          <a:xfrm>
            <a:off x="9920462" y="1329765"/>
            <a:ext cx="507388" cy="554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Vindra"/>
                <a:ea typeface="Open Sans"/>
                <a:cs typeface="Open Sans"/>
                <a:sym typeface="Open Sans"/>
              </a:rPr>
              <a:t>[1]</a:t>
            </a:r>
            <a:endParaRPr sz="1600">
              <a:solidFill>
                <a:srgbClr val="B7B7B7"/>
              </a:solidFill>
              <a:latin typeface="Vindra"/>
              <a:ea typeface="Open Sans"/>
              <a:cs typeface="Open Sans"/>
              <a:sym typeface="Open San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7D13B4-B03B-4C23-B3FF-C9B6F21DB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>
                <a:latin typeface="Vindra"/>
              </a:rPr>
              <a:pPr/>
              <a:t>42</a:t>
            </a:fld>
            <a:endParaRPr lang="en-US" sz="1600" dirty="0">
              <a:latin typeface="Vindra"/>
            </a:endParaRPr>
          </a:p>
        </p:txBody>
      </p:sp>
    </p:spTree>
    <p:extLst>
      <p:ext uri="{BB962C8B-B14F-4D97-AF65-F5344CB8AC3E}">
        <p14:creationId xmlns:p14="http://schemas.microsoft.com/office/powerpoint/2010/main" val="12417985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CDEB5-A918-493E-9066-C6535BBB6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112EE-46A0-483D-A5B6-A150B367F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GB" dirty="0"/>
          </a:p>
        </p:txBody>
      </p:sp>
      <p:sp>
        <p:nvSpPr>
          <p:cNvPr id="4" name="Google Shape;211;p33">
            <a:extLst>
              <a:ext uri="{FF2B5EF4-FFF2-40B4-BE49-F238E27FC236}">
                <a16:creationId xmlns:a16="http://schemas.microsoft.com/office/drawing/2014/main" id="{51907B51-3712-413D-B79A-7918AA16BBBA}"/>
              </a:ext>
            </a:extLst>
          </p:cNvPr>
          <p:cNvSpPr txBox="1">
            <a:spLocks noGrp="1"/>
          </p:cNvSpPr>
          <p:nvPr/>
        </p:nvSpPr>
        <p:spPr>
          <a:xfrm>
            <a:off x="223889" y="360311"/>
            <a:ext cx="9789803" cy="820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Consequences of Poor Management</a:t>
            </a:r>
            <a:endParaRPr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" name="Google Shape;213;p33">
            <a:extLst>
              <a:ext uri="{FF2B5EF4-FFF2-40B4-BE49-F238E27FC236}">
                <a16:creationId xmlns:a16="http://schemas.microsoft.com/office/drawing/2014/main" id="{8F6698DB-D5B1-49AC-9479-06D6C113744B}"/>
              </a:ext>
            </a:extLst>
          </p:cNvPr>
          <p:cNvCxnSpPr>
            <a:cxnSpLocks/>
          </p:cNvCxnSpPr>
          <p:nvPr/>
        </p:nvCxnSpPr>
        <p:spPr>
          <a:xfrm>
            <a:off x="1517911" y="1666696"/>
            <a:ext cx="2411776" cy="660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7" name="Google Shape;214;p33">
            <a:extLst>
              <a:ext uri="{FF2B5EF4-FFF2-40B4-BE49-F238E27FC236}">
                <a16:creationId xmlns:a16="http://schemas.microsoft.com/office/drawing/2014/main" id="{CE8A5986-5193-4767-9FCC-BA6C90475815}"/>
              </a:ext>
            </a:extLst>
          </p:cNvPr>
          <p:cNvGrpSpPr/>
          <p:nvPr/>
        </p:nvGrpSpPr>
        <p:grpSpPr>
          <a:xfrm>
            <a:off x="4013754" y="468615"/>
            <a:ext cx="6342898" cy="4524132"/>
            <a:chOff x="1976125" y="1265000"/>
            <a:chExt cx="4650300" cy="3202475"/>
          </a:xfrm>
        </p:grpSpPr>
        <p:cxnSp>
          <p:nvCxnSpPr>
            <p:cNvPr id="13" name="Google Shape;215;p33">
              <a:extLst>
                <a:ext uri="{FF2B5EF4-FFF2-40B4-BE49-F238E27FC236}">
                  <a16:creationId xmlns:a16="http://schemas.microsoft.com/office/drawing/2014/main" id="{1E64B359-503E-413D-8D7C-833C5C11D119}"/>
                </a:ext>
              </a:extLst>
            </p:cNvPr>
            <p:cNvCxnSpPr/>
            <p:nvPr/>
          </p:nvCxnSpPr>
          <p:spPr>
            <a:xfrm flipH="1">
              <a:off x="6624325" y="1315525"/>
              <a:ext cx="2100" cy="311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14" name="Google Shape;216;p33">
              <a:extLst>
                <a:ext uri="{FF2B5EF4-FFF2-40B4-BE49-F238E27FC236}">
                  <a16:creationId xmlns:a16="http://schemas.microsoft.com/office/drawing/2014/main" id="{23F775D4-59B3-4082-8B48-78425B3E4C7D}"/>
                </a:ext>
              </a:extLst>
            </p:cNvPr>
            <p:cNvCxnSpPr/>
            <p:nvPr/>
          </p:nvCxnSpPr>
          <p:spPr>
            <a:xfrm rot="10800000" flipH="1">
              <a:off x="2081825" y="1265000"/>
              <a:ext cx="4458300" cy="8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15" name="Google Shape;217;p33">
              <a:extLst>
                <a:ext uri="{FF2B5EF4-FFF2-40B4-BE49-F238E27FC236}">
                  <a16:creationId xmlns:a16="http://schemas.microsoft.com/office/drawing/2014/main" id="{872C3106-3B23-47A1-A227-94E0D5941AFF}"/>
                </a:ext>
              </a:extLst>
            </p:cNvPr>
            <p:cNvCxnSpPr/>
            <p:nvPr/>
          </p:nvCxnSpPr>
          <p:spPr>
            <a:xfrm rot="10800000" flipH="1">
              <a:off x="2064975" y="4465375"/>
              <a:ext cx="4475100" cy="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16" name="Google Shape;218;p33">
              <a:extLst>
                <a:ext uri="{FF2B5EF4-FFF2-40B4-BE49-F238E27FC236}">
                  <a16:creationId xmlns:a16="http://schemas.microsoft.com/office/drawing/2014/main" id="{425A40DD-FBAF-4FBC-8C3F-675471C3ABE8}"/>
                </a:ext>
              </a:extLst>
            </p:cNvPr>
            <p:cNvCxnSpPr/>
            <p:nvPr/>
          </p:nvCxnSpPr>
          <p:spPr>
            <a:xfrm flipH="1">
              <a:off x="1976125" y="1315525"/>
              <a:ext cx="2100" cy="311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sp>
        <p:nvSpPr>
          <p:cNvPr id="8" name="Google Shape;219;p33">
            <a:extLst>
              <a:ext uri="{FF2B5EF4-FFF2-40B4-BE49-F238E27FC236}">
                <a16:creationId xmlns:a16="http://schemas.microsoft.com/office/drawing/2014/main" id="{4E8A9862-3F8B-48B8-A787-6C6F55F3044D}"/>
              </a:ext>
            </a:extLst>
          </p:cNvPr>
          <p:cNvSpPr/>
          <p:nvPr/>
        </p:nvSpPr>
        <p:spPr>
          <a:xfrm>
            <a:off x="223889" y="5933098"/>
            <a:ext cx="10364396" cy="630603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[1] : </a:t>
            </a:r>
            <a:r>
              <a:rPr lang="en" sz="1100" u="sng" dirty="0">
                <a:solidFill>
                  <a:schemeClr val="hlink"/>
                </a:solidFill>
                <a:hlinkClick r:id="rId2"/>
              </a:rPr>
              <a:t>https://www.bbc.com/news/av/uk-england-tyne-17956839/gateshead-burst-water-pipe-causes-fountain</a:t>
            </a:r>
            <a:endParaRPr sz="1200" dirty="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[2] : </a:t>
            </a:r>
            <a:r>
              <a:rPr lang="en" sz="1100" u="sng" dirty="0">
                <a:solidFill>
                  <a:schemeClr val="hlink"/>
                </a:solidFill>
                <a:hlinkClick r:id="rId3"/>
              </a:rPr>
              <a:t>http://www.wiseoldsayings.com/maintenance-quotes/</a:t>
            </a:r>
            <a:endParaRPr sz="1200" dirty="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220;p33">
            <a:extLst>
              <a:ext uri="{FF2B5EF4-FFF2-40B4-BE49-F238E27FC236}">
                <a16:creationId xmlns:a16="http://schemas.microsoft.com/office/drawing/2014/main" id="{51399511-FA10-4F08-91E4-4A77C9126EDA}"/>
              </a:ext>
            </a:extLst>
          </p:cNvPr>
          <p:cNvSpPr txBox="1"/>
          <p:nvPr/>
        </p:nvSpPr>
        <p:spPr>
          <a:xfrm>
            <a:off x="11086059" y="898557"/>
            <a:ext cx="495660" cy="56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[1]</a:t>
            </a:r>
            <a:endParaRPr sz="1200" dirty="0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221;p33">
            <a:extLst>
              <a:ext uri="{FF2B5EF4-FFF2-40B4-BE49-F238E27FC236}">
                <a16:creationId xmlns:a16="http://schemas.microsoft.com/office/drawing/2014/main" id="{E429E5B9-9671-4D7F-9289-2C7F51C58CBC}"/>
              </a:ext>
            </a:extLst>
          </p:cNvPr>
          <p:cNvSpPr txBox="1"/>
          <p:nvPr/>
        </p:nvSpPr>
        <p:spPr>
          <a:xfrm>
            <a:off x="707860" y="1547418"/>
            <a:ext cx="3305894" cy="4534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lnSpc>
                <a:spcPct val="25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EFEFEF"/>
                </a:solidFill>
                <a:latin typeface="Vindra"/>
              </a:rPr>
              <a:t>Another flaw in the human character is that everybody wants to build and nobody wants to do maintenance.     </a:t>
            </a:r>
            <a:endParaRPr sz="2200" dirty="0">
              <a:solidFill>
                <a:srgbClr val="EFEFEF"/>
              </a:solidFill>
              <a:latin typeface="Vindra"/>
            </a:endParaRPr>
          </a:p>
          <a:p>
            <a:pPr marL="0" lvl="0" indent="0" algn="r" rtl="0">
              <a:lnSpc>
                <a:spcPct val="168323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000" i="1" dirty="0">
                <a:solidFill>
                  <a:srgbClr val="EFEFEF"/>
                </a:solidFill>
              </a:rPr>
              <a:t>Kurt Vonnegut</a:t>
            </a:r>
            <a:endParaRPr sz="1000" i="1" dirty="0">
              <a:solidFill>
                <a:srgbClr val="EFEFEF"/>
              </a:solidFill>
            </a:endParaRPr>
          </a:p>
          <a:p>
            <a:pPr marL="45720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 sz="1800" dirty="0">
              <a:solidFill>
                <a:srgbClr val="EFEFE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222;p33">
            <a:extLst>
              <a:ext uri="{FF2B5EF4-FFF2-40B4-BE49-F238E27FC236}">
                <a16:creationId xmlns:a16="http://schemas.microsoft.com/office/drawing/2014/main" id="{73926639-4EE8-41DE-9B69-6EBCDE7002B5}"/>
              </a:ext>
            </a:extLst>
          </p:cNvPr>
          <p:cNvSpPr txBox="1"/>
          <p:nvPr/>
        </p:nvSpPr>
        <p:spPr>
          <a:xfrm>
            <a:off x="4279727" y="3392139"/>
            <a:ext cx="495660" cy="563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[2]</a:t>
            </a:r>
            <a:endParaRPr sz="1200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" name="Google Shape;223;p33">
            <a:extLst>
              <a:ext uri="{FF2B5EF4-FFF2-40B4-BE49-F238E27FC236}">
                <a16:creationId xmlns:a16="http://schemas.microsoft.com/office/drawing/2014/main" id="{9CB30594-63CE-4073-B820-A0E3238963E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8496" y="1314645"/>
            <a:ext cx="6032284" cy="42287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E8C656-701A-4E3A-9FEF-D67604E76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z="1600" smtClean="0"/>
              <a:pPr/>
              <a:t>43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933560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CDEB5-A918-493E-9066-C6535BBB6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112EE-46A0-483D-A5B6-A150B367F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GB" dirty="0"/>
          </a:p>
        </p:txBody>
      </p:sp>
      <p:sp>
        <p:nvSpPr>
          <p:cNvPr id="4" name="Google Shape;228;p34">
            <a:extLst>
              <a:ext uri="{FF2B5EF4-FFF2-40B4-BE49-F238E27FC236}">
                <a16:creationId xmlns:a16="http://schemas.microsoft.com/office/drawing/2014/main" id="{784D0864-C8C3-4602-B27C-8A71DF07B339}"/>
              </a:ext>
            </a:extLst>
          </p:cNvPr>
          <p:cNvSpPr txBox="1">
            <a:spLocks noGrp="1"/>
          </p:cNvSpPr>
          <p:nvPr/>
        </p:nvSpPr>
        <p:spPr>
          <a:xfrm>
            <a:off x="685801" y="1685865"/>
            <a:ext cx="9401577" cy="3166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AutoNum type="arabicPeriod"/>
            </a:pPr>
            <a:r>
              <a:rPr lang="en" sz="2400" dirty="0">
                <a:solidFill>
                  <a:srgbClr val="FFFFFF"/>
                </a:solidFill>
                <a:latin typeface="Vindra"/>
                <a:ea typeface="Open Sans"/>
                <a:cs typeface="Open Sans"/>
                <a:sym typeface="Open Sans"/>
              </a:rPr>
              <a:t>Preventive Measures</a:t>
            </a:r>
            <a:endParaRPr sz="2400" dirty="0">
              <a:solidFill>
                <a:srgbClr val="FFFFFF"/>
              </a:solidFill>
              <a:latin typeface="Vindra"/>
              <a:ea typeface="Open Sans"/>
              <a:cs typeface="Open Sans"/>
              <a:sym typeface="Open San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AutoNum type="alphaLcPeriod"/>
            </a:pPr>
            <a:r>
              <a:rPr lang="en" sz="2400" dirty="0">
                <a:solidFill>
                  <a:srgbClr val="FFFFFF"/>
                </a:solidFill>
                <a:latin typeface="Vindra"/>
                <a:ea typeface="Open Sans"/>
                <a:cs typeface="Open Sans"/>
                <a:sym typeface="Open Sans"/>
              </a:rPr>
              <a:t>Regular inspection</a:t>
            </a:r>
            <a:endParaRPr sz="2400" dirty="0">
              <a:solidFill>
                <a:srgbClr val="FFFFFF"/>
              </a:solidFill>
              <a:latin typeface="Vindra"/>
              <a:ea typeface="Open Sans"/>
              <a:cs typeface="Open Sans"/>
              <a:sym typeface="Open San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AutoNum type="alphaLcPeriod"/>
            </a:pPr>
            <a:r>
              <a:rPr lang="en" sz="2400" dirty="0">
                <a:solidFill>
                  <a:srgbClr val="FFFFFF"/>
                </a:solidFill>
                <a:latin typeface="Vindra"/>
                <a:ea typeface="Open Sans"/>
                <a:cs typeface="Open Sans"/>
                <a:sym typeface="Open Sans"/>
              </a:rPr>
              <a:t>Minor repairs and replacement</a:t>
            </a:r>
            <a:endParaRPr sz="2400" dirty="0">
              <a:solidFill>
                <a:srgbClr val="FFFFFF"/>
              </a:solidFill>
              <a:latin typeface="Vindra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AutoNum type="arabicPeriod"/>
            </a:pPr>
            <a:r>
              <a:rPr lang="en" sz="2400" dirty="0">
                <a:solidFill>
                  <a:srgbClr val="FFFFFF"/>
                </a:solidFill>
                <a:latin typeface="Vindra"/>
                <a:ea typeface="Open Sans"/>
                <a:cs typeface="Open Sans"/>
                <a:sym typeface="Open Sans"/>
              </a:rPr>
              <a:t>Corrective Measures</a:t>
            </a:r>
            <a:endParaRPr sz="2400" dirty="0">
              <a:solidFill>
                <a:srgbClr val="FFFFFF"/>
              </a:solidFill>
              <a:latin typeface="Vindra"/>
              <a:ea typeface="Open Sans"/>
              <a:cs typeface="Open Sans"/>
              <a:sym typeface="Open San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AutoNum type="alphaLcPeriod"/>
            </a:pPr>
            <a:r>
              <a:rPr lang="en" sz="2400" dirty="0">
                <a:solidFill>
                  <a:srgbClr val="FFFFFF"/>
                </a:solidFill>
                <a:latin typeface="Vindra"/>
                <a:ea typeface="Open Sans"/>
                <a:cs typeface="Open Sans"/>
                <a:sym typeface="Open Sans"/>
              </a:rPr>
              <a:t>Major Replacement and Repairment</a:t>
            </a:r>
            <a:endParaRPr sz="2400" dirty="0">
              <a:solidFill>
                <a:srgbClr val="FFFFFF"/>
              </a:solidFill>
              <a:latin typeface="Vindra"/>
              <a:ea typeface="Open Sans"/>
              <a:cs typeface="Open Sans"/>
              <a:sym typeface="Open San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AutoNum type="alphaLcPeriod"/>
            </a:pPr>
            <a:r>
              <a:rPr lang="en" sz="2400" dirty="0">
                <a:solidFill>
                  <a:srgbClr val="FFFFFF"/>
                </a:solidFill>
                <a:latin typeface="Vindra"/>
                <a:ea typeface="Open Sans"/>
                <a:cs typeface="Open Sans"/>
                <a:sym typeface="Open Sans"/>
              </a:rPr>
              <a:t>Reallocation of pipe route</a:t>
            </a:r>
            <a:endParaRPr sz="2400" dirty="0">
              <a:solidFill>
                <a:srgbClr val="FFFFFF"/>
              </a:solidFill>
              <a:latin typeface="Vindra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AutoNum type="arabicPeriod"/>
            </a:pPr>
            <a:r>
              <a:rPr lang="en" sz="2400" dirty="0">
                <a:solidFill>
                  <a:srgbClr val="FFFFFF"/>
                </a:solidFill>
                <a:latin typeface="Vindra"/>
                <a:ea typeface="Open Sans"/>
                <a:cs typeface="Open Sans"/>
                <a:sym typeface="Open Sans"/>
              </a:rPr>
              <a:t>Reactive Measure</a:t>
            </a:r>
            <a:endParaRPr sz="2400" dirty="0">
              <a:solidFill>
                <a:srgbClr val="FFFFFF"/>
              </a:solidFill>
              <a:latin typeface="Vindra"/>
              <a:ea typeface="Open Sans"/>
              <a:cs typeface="Open Sans"/>
              <a:sym typeface="Open San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AutoNum type="alphaLcPeriod"/>
            </a:pPr>
            <a:r>
              <a:rPr lang="en" sz="2400" dirty="0">
                <a:solidFill>
                  <a:schemeClr val="lt1"/>
                </a:solidFill>
                <a:latin typeface="Vindra"/>
                <a:ea typeface="Open Sans"/>
                <a:cs typeface="Open Sans"/>
                <a:sym typeface="Open Sans"/>
              </a:rPr>
              <a:t>Solving user problems</a:t>
            </a:r>
            <a:endParaRPr sz="2400" dirty="0">
              <a:solidFill>
                <a:srgbClr val="FFFFFF"/>
              </a:solidFill>
              <a:latin typeface="Vindra"/>
              <a:ea typeface="Open Sans"/>
              <a:cs typeface="Open Sans"/>
              <a:sym typeface="Open San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AutoNum type="alphaLcPeriod"/>
            </a:pPr>
            <a:r>
              <a:rPr lang="en" sz="2400" dirty="0">
                <a:solidFill>
                  <a:srgbClr val="FFFFFF"/>
                </a:solidFill>
                <a:latin typeface="Vindra"/>
                <a:ea typeface="Open Sans"/>
                <a:cs typeface="Open Sans"/>
                <a:sym typeface="Open Sans"/>
              </a:rPr>
              <a:t>Replacement of pipe.</a:t>
            </a:r>
            <a:endParaRPr sz="2400" dirty="0">
              <a:solidFill>
                <a:srgbClr val="FFFFFF"/>
              </a:solidFill>
              <a:latin typeface="Vindra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229;p34">
            <a:extLst>
              <a:ext uri="{FF2B5EF4-FFF2-40B4-BE49-F238E27FC236}">
                <a16:creationId xmlns:a16="http://schemas.microsoft.com/office/drawing/2014/main" id="{C817DDB2-55E9-44B4-9FCF-639B8BA056DE}"/>
              </a:ext>
            </a:extLst>
          </p:cNvPr>
          <p:cNvSpPr txBox="1">
            <a:spLocks noGrp="1"/>
          </p:cNvSpPr>
          <p:nvPr/>
        </p:nvSpPr>
        <p:spPr>
          <a:xfrm>
            <a:off x="862885" y="824248"/>
            <a:ext cx="9493415" cy="87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FFFFFF"/>
                </a:solidFill>
                <a:latin typeface="Vindra"/>
                <a:ea typeface="Open Sans"/>
                <a:cs typeface="Open Sans"/>
                <a:sym typeface="Open Sans"/>
              </a:rPr>
              <a:t>Methods of Maitenance</a:t>
            </a:r>
            <a:endParaRPr sz="3200" dirty="0">
              <a:solidFill>
                <a:srgbClr val="FFFFFF"/>
              </a:solidFill>
              <a:latin typeface="Vindra"/>
              <a:ea typeface="Open Sans"/>
              <a:cs typeface="Open Sans"/>
              <a:sym typeface="Open Sans"/>
            </a:endParaRPr>
          </a:p>
        </p:txBody>
      </p:sp>
      <p:cxnSp>
        <p:nvCxnSpPr>
          <p:cNvPr id="7" name="Google Shape;231;p34">
            <a:extLst>
              <a:ext uri="{FF2B5EF4-FFF2-40B4-BE49-F238E27FC236}">
                <a16:creationId xmlns:a16="http://schemas.microsoft.com/office/drawing/2014/main" id="{BF00DED8-734B-4933-8603-BC8595C97E4F}"/>
              </a:ext>
            </a:extLst>
          </p:cNvPr>
          <p:cNvCxnSpPr>
            <a:cxnSpLocks/>
          </p:cNvCxnSpPr>
          <p:nvPr/>
        </p:nvCxnSpPr>
        <p:spPr>
          <a:xfrm>
            <a:off x="1727145" y="1685865"/>
            <a:ext cx="1384805" cy="93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8" name="Google Shape;232;p34">
            <a:extLst>
              <a:ext uri="{FF2B5EF4-FFF2-40B4-BE49-F238E27FC236}">
                <a16:creationId xmlns:a16="http://schemas.microsoft.com/office/drawing/2014/main" id="{2EA80494-DB6A-4B98-B642-79F3CBD5A144}"/>
              </a:ext>
            </a:extLst>
          </p:cNvPr>
          <p:cNvSpPr txBox="1"/>
          <p:nvPr/>
        </p:nvSpPr>
        <p:spPr>
          <a:xfrm>
            <a:off x="5039198" y="1695804"/>
            <a:ext cx="480654" cy="598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[1]</a:t>
            </a:r>
            <a:endParaRPr sz="1200" dirty="0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233;p34">
            <a:extLst>
              <a:ext uri="{FF2B5EF4-FFF2-40B4-BE49-F238E27FC236}">
                <a16:creationId xmlns:a16="http://schemas.microsoft.com/office/drawing/2014/main" id="{E54D2A0D-6000-4582-93A0-E393F56931BF}"/>
              </a:ext>
            </a:extLst>
          </p:cNvPr>
          <p:cNvSpPr/>
          <p:nvPr/>
        </p:nvSpPr>
        <p:spPr>
          <a:xfrm>
            <a:off x="494546" y="6108571"/>
            <a:ext cx="10050612" cy="670217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[1] : Water Supply Engineering, Prof.Dr.Bhagwan Ratna Kansakar, First Edition, Pg. 337</a:t>
            </a:r>
            <a:endParaRPr sz="1200" dirty="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55A1E-317A-41AF-86FC-F13F662B1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600" smtClean="0"/>
              <a:pPr/>
              <a:t>44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897164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11960-E298-40D1-BBD6-3E621842A0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u="sng" dirty="0"/>
              <a:t>QUERIES AND FEEDBACK SESSION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0A2811-986E-4EBF-9612-8E79971C97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114" y="246898"/>
            <a:ext cx="5904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Vindra"/>
                <a:cs typeface="Times New Roman" panose="02020603050405020304" pitchFamily="18" charset="0"/>
              </a:rPr>
              <a:t>Types of valves</a:t>
            </a:r>
          </a:p>
        </p:txBody>
      </p:sp>
      <p:sp>
        <p:nvSpPr>
          <p:cNvPr id="3" name="5-Point Star 2"/>
          <p:cNvSpPr/>
          <p:nvPr/>
        </p:nvSpPr>
        <p:spPr>
          <a:xfrm>
            <a:off x="4939937" y="2495005"/>
            <a:ext cx="2312126" cy="2090058"/>
          </a:xfrm>
          <a:prstGeom prst="star5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  <a:latin typeface="Vindra"/>
                <a:cs typeface="Times New Roman" panose="02020603050405020304" pitchFamily="18" charset="0"/>
              </a:rPr>
              <a:t>valve</a:t>
            </a:r>
          </a:p>
        </p:txBody>
      </p:sp>
      <p:sp>
        <p:nvSpPr>
          <p:cNvPr id="4" name="Oval 3"/>
          <p:cNvSpPr/>
          <p:nvPr/>
        </p:nvSpPr>
        <p:spPr>
          <a:xfrm>
            <a:off x="5258888" y="992776"/>
            <a:ext cx="1674223" cy="1502229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Vindra"/>
            </a:endParaRPr>
          </a:p>
        </p:txBody>
      </p:sp>
      <p:sp>
        <p:nvSpPr>
          <p:cNvPr id="6" name="Oval 5"/>
          <p:cNvSpPr/>
          <p:nvPr/>
        </p:nvSpPr>
        <p:spPr>
          <a:xfrm>
            <a:off x="7147196" y="2308439"/>
            <a:ext cx="1657170" cy="1558167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Vindra"/>
            </a:endParaRPr>
          </a:p>
        </p:txBody>
      </p:sp>
      <p:sp>
        <p:nvSpPr>
          <p:cNvPr id="8" name="Oval 7"/>
          <p:cNvSpPr/>
          <p:nvPr/>
        </p:nvSpPr>
        <p:spPr>
          <a:xfrm>
            <a:off x="6496946" y="4389122"/>
            <a:ext cx="1680403" cy="1593668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Vindra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153990" y="4415247"/>
            <a:ext cx="1484810" cy="1567543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Vindra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3324139" y="2520852"/>
            <a:ext cx="1615797" cy="1438410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Vindra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5490670" y="1051864"/>
            <a:ext cx="3176075" cy="1246051"/>
            <a:chOff x="5472973" y="1062388"/>
            <a:chExt cx="3176075" cy="124605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V="1">
              <a:off x="5472973" y="1062388"/>
              <a:ext cx="1246051" cy="1246051"/>
            </a:xfrm>
            <a:prstGeom prst="rect">
              <a:avLst/>
            </a:prstGeom>
          </p:spPr>
        </p:pic>
        <p:sp>
          <p:nvSpPr>
            <p:cNvPr id="15" name="Wave 14"/>
            <p:cNvSpPr/>
            <p:nvPr/>
          </p:nvSpPr>
          <p:spPr>
            <a:xfrm>
              <a:off x="6933109" y="1272519"/>
              <a:ext cx="1715939" cy="915742"/>
            </a:xfrm>
            <a:prstGeom prst="wav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Vindra"/>
                </a:rPr>
                <a:t>Sluice valve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933111" y="4430923"/>
            <a:ext cx="3051617" cy="1353312"/>
            <a:chOff x="6841847" y="4509300"/>
            <a:chExt cx="3051617" cy="135331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1847" y="4509300"/>
              <a:ext cx="990600" cy="1353312"/>
            </a:xfrm>
            <a:prstGeom prst="rect">
              <a:avLst/>
            </a:prstGeom>
          </p:spPr>
        </p:pic>
        <p:sp>
          <p:nvSpPr>
            <p:cNvPr id="16" name="Wave 15"/>
            <p:cNvSpPr/>
            <p:nvPr/>
          </p:nvSpPr>
          <p:spPr>
            <a:xfrm>
              <a:off x="8177525" y="4860526"/>
              <a:ext cx="1715939" cy="915742"/>
            </a:xfrm>
            <a:prstGeom prst="wav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Vindra"/>
                </a:rPr>
                <a:t>Pressure relief valve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431115" y="2542113"/>
            <a:ext cx="3086272" cy="1191281"/>
            <a:chOff x="7431115" y="2542113"/>
            <a:chExt cx="3086272" cy="119128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1115" y="2542113"/>
              <a:ext cx="1191281" cy="1191281"/>
            </a:xfrm>
            <a:prstGeom prst="rect">
              <a:avLst/>
            </a:prstGeom>
          </p:spPr>
        </p:pic>
        <p:sp>
          <p:nvSpPr>
            <p:cNvPr id="17" name="Wave 16"/>
            <p:cNvSpPr/>
            <p:nvPr/>
          </p:nvSpPr>
          <p:spPr>
            <a:xfrm>
              <a:off x="8801448" y="2663513"/>
              <a:ext cx="1715939" cy="915742"/>
            </a:xfrm>
            <a:prstGeom prst="wav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Vindra"/>
                </a:rPr>
                <a:t>Reflux  valve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416098" y="4573318"/>
            <a:ext cx="3135171" cy="1222665"/>
            <a:chOff x="2416098" y="4573318"/>
            <a:chExt cx="3135171" cy="122266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8604" y="4573318"/>
              <a:ext cx="1222665" cy="1222665"/>
            </a:xfrm>
            <a:prstGeom prst="rect">
              <a:avLst/>
            </a:prstGeom>
          </p:spPr>
        </p:pic>
        <p:sp>
          <p:nvSpPr>
            <p:cNvPr id="18" name="Wave 17"/>
            <p:cNvSpPr/>
            <p:nvPr/>
          </p:nvSpPr>
          <p:spPr>
            <a:xfrm>
              <a:off x="2416098" y="4741147"/>
              <a:ext cx="1715939" cy="915742"/>
            </a:xfrm>
            <a:prstGeom prst="wav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Vindra"/>
                </a:rPr>
                <a:t>Air  valve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588256" y="2631109"/>
            <a:ext cx="3100636" cy="1069804"/>
            <a:chOff x="1588256" y="2631109"/>
            <a:chExt cx="3100636" cy="106980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45254">
              <a:off x="3619088" y="2631109"/>
              <a:ext cx="1069804" cy="1069804"/>
            </a:xfrm>
            <a:prstGeom prst="rect">
              <a:avLst/>
            </a:prstGeom>
          </p:spPr>
        </p:pic>
        <p:sp>
          <p:nvSpPr>
            <p:cNvPr id="20" name="Wave 19"/>
            <p:cNvSpPr/>
            <p:nvPr/>
          </p:nvSpPr>
          <p:spPr>
            <a:xfrm>
              <a:off x="1588256" y="2782186"/>
              <a:ext cx="1715939" cy="915742"/>
            </a:xfrm>
            <a:prstGeom prst="wav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Vindra"/>
                </a:rPr>
                <a:t>Drain  valve</a:t>
              </a:r>
            </a:p>
          </p:txBody>
        </p: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1DA447A-380D-4E9D-93E9-BF0D5E68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400" smtClean="0">
                <a:latin typeface="Vindra"/>
              </a:rPr>
              <a:pPr/>
              <a:t>5</a:t>
            </a:fld>
            <a:endParaRPr lang="en-US" sz="2400" dirty="0">
              <a:latin typeface="Vindra"/>
            </a:endParaRPr>
          </a:p>
        </p:txBody>
      </p:sp>
    </p:spTree>
    <p:extLst>
      <p:ext uri="{BB962C8B-B14F-4D97-AF65-F5344CB8AC3E}">
        <p14:creationId xmlns:p14="http://schemas.microsoft.com/office/powerpoint/2010/main" val="112025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6" grpId="0" animBg="1"/>
      <p:bldP spid="8" grpId="0" animBg="1"/>
      <p:bldP spid="10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175" y="0"/>
            <a:ext cx="10131425" cy="1456267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Vindra"/>
                <a:cs typeface="Times New Roman" panose="02020603050405020304" pitchFamily="18" charset="0"/>
              </a:rPr>
              <a:t>9.1.1 </a:t>
            </a:r>
            <a:r>
              <a:rPr lang="en-US" sz="3200" cap="none" dirty="0">
                <a:latin typeface="Vindra"/>
                <a:cs typeface="Times New Roman" panose="02020603050405020304" pitchFamily="18" charset="0"/>
              </a:rPr>
              <a:t>Sluice Valves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indra"/>
                <a:cs typeface="Times New Roman" panose="02020603050405020304" pitchFamily="18" charset="0"/>
              </a:rPr>
              <a:t>Most common type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indra"/>
                <a:cs typeface="Times New Roman" panose="02020603050405020304" pitchFamily="18" charset="0"/>
              </a:rPr>
              <a:t>Also known as gate valves or shut off valves of cutoff valves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indra"/>
                <a:cs typeface="Times New Roman" panose="02020603050405020304" pitchFamily="18" charset="0"/>
              </a:rPr>
              <a:t>Invariably provided at every point of intersection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indra"/>
                <a:cs typeface="Times New Roman" panose="02020603050405020304" pitchFamily="18" charset="0"/>
              </a:rPr>
              <a:t>May be used at intervals of 150 to 300m.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indra"/>
                <a:cs typeface="Times New Roman" panose="02020603050405020304" pitchFamily="18" charset="0"/>
              </a:rPr>
              <a:t>Should not be used in partly open position as the gates will erode rapidly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latin typeface="Vindra"/>
            </a:endParaRPr>
          </a:p>
          <a:p>
            <a:pPr marL="0" indent="0">
              <a:buNone/>
            </a:pPr>
            <a:endParaRPr lang="en-US" sz="2400" dirty="0">
              <a:latin typeface="Vindra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525" y="1018131"/>
            <a:ext cx="4112577" cy="4112577"/>
          </a:xfrm>
        </p:spPr>
      </p:pic>
      <p:sp>
        <p:nvSpPr>
          <p:cNvPr id="6" name="TextBox 5"/>
          <p:cNvSpPr txBox="1"/>
          <p:nvPr/>
        </p:nvSpPr>
        <p:spPr>
          <a:xfrm>
            <a:off x="6466114" y="5603966"/>
            <a:ext cx="404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Vindra"/>
              </a:rPr>
              <a:t>Source : www.indiamart.com/sluicevalves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E5210-9A05-40B9-9891-D97423D23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2400" smtClean="0">
                <a:latin typeface="Vindra"/>
              </a:rPr>
              <a:pPr/>
              <a:t>6</a:t>
            </a:fld>
            <a:endParaRPr lang="en-US" sz="2400" dirty="0">
              <a:latin typeface="Vindra"/>
            </a:endParaRPr>
          </a:p>
        </p:txBody>
      </p:sp>
    </p:spTree>
    <p:extLst>
      <p:ext uri="{BB962C8B-B14F-4D97-AF65-F5344CB8AC3E}">
        <p14:creationId xmlns:p14="http://schemas.microsoft.com/office/powerpoint/2010/main" val="377480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ultiply 20"/>
          <p:cNvSpPr/>
          <p:nvPr/>
        </p:nvSpPr>
        <p:spPr>
          <a:xfrm>
            <a:off x="1955978" y="4518999"/>
            <a:ext cx="1516488" cy="1418081"/>
          </a:xfrm>
          <a:prstGeom prst="mathMultiply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indr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423" y="327767"/>
            <a:ext cx="10131425" cy="1456267"/>
          </a:xfrm>
        </p:spPr>
        <p:txBody>
          <a:bodyPr>
            <a:normAutofit/>
          </a:bodyPr>
          <a:lstStyle/>
          <a:p>
            <a:r>
              <a:rPr lang="en-US" sz="3200" cap="none" dirty="0">
                <a:latin typeface="Vindra"/>
              </a:rPr>
              <a:t>Working of Sluice Valve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Vindra"/>
              </a:rPr>
              <a:t>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612" y="2053822"/>
            <a:ext cx="6097770" cy="3649134"/>
          </a:xfrm>
        </p:spPr>
      </p:pic>
      <p:sp>
        <p:nvSpPr>
          <p:cNvPr id="6" name="TextBox 5"/>
          <p:cNvSpPr txBox="1"/>
          <p:nvPr/>
        </p:nvSpPr>
        <p:spPr>
          <a:xfrm>
            <a:off x="5859887" y="5975797"/>
            <a:ext cx="6014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Vindra"/>
              </a:rPr>
              <a:t>Source : https://www.Alibaba.com/product-detail/sluice-valve_html</a:t>
            </a:r>
          </a:p>
        </p:txBody>
      </p:sp>
      <p:sp>
        <p:nvSpPr>
          <p:cNvPr id="7" name="Right Arrow 6"/>
          <p:cNvSpPr/>
          <p:nvPr/>
        </p:nvSpPr>
        <p:spPr>
          <a:xfrm>
            <a:off x="1094704" y="2846231"/>
            <a:ext cx="3940935" cy="75985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indra"/>
            </a:endParaRPr>
          </a:p>
        </p:txBody>
      </p:sp>
      <p:sp>
        <p:nvSpPr>
          <p:cNvPr id="8" name="Oval 7"/>
          <p:cNvSpPr/>
          <p:nvPr/>
        </p:nvSpPr>
        <p:spPr>
          <a:xfrm>
            <a:off x="1236372" y="3090930"/>
            <a:ext cx="270457" cy="27045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indr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94704" y="2358921"/>
            <a:ext cx="1854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indra"/>
              </a:rPr>
              <a:t>Rotate anti clock wise</a:t>
            </a:r>
          </a:p>
        </p:txBody>
      </p:sp>
      <p:sp>
        <p:nvSpPr>
          <p:cNvPr id="10" name="Oval 9"/>
          <p:cNvSpPr/>
          <p:nvPr/>
        </p:nvSpPr>
        <p:spPr>
          <a:xfrm>
            <a:off x="2546795" y="3098290"/>
            <a:ext cx="270457" cy="247632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indr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61375" y="3438960"/>
            <a:ext cx="2112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indra"/>
              </a:rPr>
              <a:t>Wedge /gate covers flow section</a:t>
            </a:r>
          </a:p>
        </p:txBody>
      </p:sp>
      <p:sp>
        <p:nvSpPr>
          <p:cNvPr id="13" name="Oval 12"/>
          <p:cNvSpPr/>
          <p:nvPr/>
        </p:nvSpPr>
        <p:spPr>
          <a:xfrm>
            <a:off x="3915174" y="3098290"/>
            <a:ext cx="296215" cy="26309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indr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96236" y="2418319"/>
            <a:ext cx="1514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indra"/>
              </a:rPr>
              <a:t>Water flows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2607329" y="0"/>
            <a:ext cx="45719" cy="515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indra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1094703" y="4887593"/>
            <a:ext cx="3940935" cy="746975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indra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229933" y="5172953"/>
            <a:ext cx="270457" cy="231060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indr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94703" y="4408387"/>
            <a:ext cx="1512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indra"/>
              </a:rPr>
              <a:t>Rotate </a:t>
            </a:r>
          </a:p>
          <a:p>
            <a:r>
              <a:rPr lang="en-US" dirty="0">
                <a:latin typeface="Vindra"/>
              </a:rPr>
              <a:t>Anti clockwise</a:t>
            </a:r>
          </a:p>
        </p:txBody>
      </p:sp>
      <p:sp>
        <p:nvSpPr>
          <p:cNvPr id="19" name="Oval 18"/>
          <p:cNvSpPr/>
          <p:nvPr/>
        </p:nvSpPr>
        <p:spPr>
          <a:xfrm>
            <a:off x="2546795" y="5137264"/>
            <a:ext cx="270457" cy="247632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indra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3928054" y="5137264"/>
            <a:ext cx="270457" cy="247632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Vindr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81185" y="5781088"/>
            <a:ext cx="1601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indra"/>
              </a:rPr>
              <a:t>Wedge/gate covers flow </a:t>
            </a:r>
          </a:p>
          <a:p>
            <a:r>
              <a:rPr lang="en-US" dirty="0">
                <a:latin typeface="Vindra"/>
              </a:rPr>
              <a:t>section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468604" y="4511964"/>
            <a:ext cx="1552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indra"/>
              </a:rPr>
              <a:t>Water doesn’t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0861A-3D66-4EA4-A7A2-553A310EB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3154" y="6424368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z="1800" smtClean="0">
                <a:latin typeface="Vindra"/>
              </a:rPr>
              <a:pPr/>
              <a:t>7</a:t>
            </a:fld>
            <a:endParaRPr lang="en-US" sz="1800" dirty="0">
              <a:latin typeface="Vindra"/>
            </a:endParaRPr>
          </a:p>
        </p:txBody>
      </p:sp>
    </p:spTree>
    <p:extLst>
      <p:ext uri="{BB962C8B-B14F-4D97-AF65-F5344CB8AC3E}">
        <p14:creationId xmlns:p14="http://schemas.microsoft.com/office/powerpoint/2010/main" val="170740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" grpId="0"/>
      <p:bldP spid="6" grpId="0"/>
      <p:bldP spid="7" grpId="0" animBg="1"/>
      <p:bldP spid="8" grpId="0" animBg="1"/>
      <p:bldP spid="9" grpId="0"/>
      <p:bldP spid="10" grpId="0" animBg="1"/>
      <p:bldP spid="12" grpId="0"/>
      <p:bldP spid="13" grpId="0" animBg="1"/>
      <p:bldP spid="14" grpId="0"/>
      <p:bldP spid="16" grpId="0" animBg="1"/>
      <p:bldP spid="17" grpId="0" animBg="1"/>
      <p:bldP spid="18" grpId="0"/>
      <p:bldP spid="19" grpId="0" animBg="1"/>
      <p:bldP spid="20" grpId="0" animBg="1"/>
      <p:bldP spid="22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Vindra"/>
              </a:rPr>
              <a:t>9.1.1 </a:t>
            </a:r>
            <a:r>
              <a:rPr lang="en-US" sz="3200" cap="none" dirty="0">
                <a:latin typeface="Vindra"/>
              </a:rPr>
              <a:t>Sluice Valves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indra"/>
              </a:rPr>
              <a:t>Available with threaded, flanged or spigot and socket ends.</a:t>
            </a:r>
          </a:p>
          <a:p>
            <a:pPr marL="0" indent="0">
              <a:buNone/>
            </a:pPr>
            <a:r>
              <a:rPr lang="en-US" sz="2400" dirty="0">
                <a:latin typeface="Vindra"/>
              </a:rPr>
              <a:t>Uses: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indra"/>
              </a:rPr>
              <a:t>In distribution system to shut off the supplies whenever designed.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indra"/>
              </a:rPr>
              <a:t>To isolate certain sections of the pipelines by closing the sluice valves at both ends thus by enabling repairs to be carried out.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884" y="2065867"/>
            <a:ext cx="4931040" cy="3698280"/>
          </a:xfrm>
        </p:spPr>
      </p:pic>
      <p:sp>
        <p:nvSpPr>
          <p:cNvPr id="6" name="TextBox 5"/>
          <p:cNvSpPr txBox="1"/>
          <p:nvPr/>
        </p:nvSpPr>
        <p:spPr>
          <a:xfrm>
            <a:off x="6310648" y="5924281"/>
            <a:ext cx="419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Vindra"/>
              </a:rPr>
              <a:t>Source : www.alibaba.com/sluice-valve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B35023-0E72-4BCB-B018-CCCD82917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9077" y="6293613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z="1800" smtClean="0">
                <a:latin typeface="Vindra"/>
              </a:rPr>
              <a:pPr/>
              <a:t>8</a:t>
            </a:fld>
            <a:endParaRPr lang="en-US" sz="1800" dirty="0">
              <a:latin typeface="Vindra"/>
            </a:endParaRPr>
          </a:p>
        </p:txBody>
      </p:sp>
    </p:spTree>
    <p:extLst>
      <p:ext uri="{BB962C8B-B14F-4D97-AF65-F5344CB8AC3E}">
        <p14:creationId xmlns:p14="http://schemas.microsoft.com/office/powerpoint/2010/main" val="29553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Vindra"/>
                <a:cs typeface="Times New Roman" panose="02020603050405020304" pitchFamily="18" charset="0"/>
              </a:rPr>
              <a:t>9.1.2 </a:t>
            </a:r>
            <a:r>
              <a:rPr lang="en-US" sz="3200" cap="none" dirty="0">
                <a:latin typeface="Vindra"/>
                <a:cs typeface="Times New Roman" panose="02020603050405020304" pitchFamily="18" charset="0"/>
              </a:rPr>
              <a:t>Reflux Valves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413754"/>
            <a:ext cx="4995334" cy="364913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indra"/>
              </a:rPr>
              <a:t>Also known as check valves or non return valves.</a:t>
            </a:r>
            <a:br>
              <a:rPr lang="en-US" sz="2400" dirty="0">
                <a:latin typeface="Vindra"/>
              </a:rPr>
            </a:br>
            <a:endParaRPr lang="en-US" sz="2400" dirty="0">
              <a:latin typeface="Vindr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indra"/>
              </a:rPr>
              <a:t>Allows flow in only one direction.</a:t>
            </a:r>
            <a:br>
              <a:rPr lang="en-US" sz="2400" dirty="0">
                <a:latin typeface="Vindra"/>
              </a:rPr>
            </a:br>
            <a:endParaRPr lang="en-US" sz="2400" dirty="0">
              <a:latin typeface="Vindr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Vindra"/>
              </a:rPr>
              <a:t>Place in pumping main to avoid backflow during pump failure.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latin typeface="Vindr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latin typeface="Vindra"/>
            </a:endParaRPr>
          </a:p>
          <a:p>
            <a:pPr marL="0" indent="0">
              <a:buNone/>
            </a:pPr>
            <a:endParaRPr lang="en-US" sz="2400" dirty="0">
              <a:latin typeface="Vindra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136" y="2142067"/>
            <a:ext cx="6264996" cy="3215544"/>
          </a:xfrm>
        </p:spPr>
      </p:pic>
      <p:sp>
        <p:nvSpPr>
          <p:cNvPr id="6" name="TextBox 5"/>
          <p:cNvSpPr txBox="1"/>
          <p:nvPr/>
        </p:nvSpPr>
        <p:spPr>
          <a:xfrm>
            <a:off x="6001555" y="5525037"/>
            <a:ext cx="5473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Vindra"/>
              </a:rPr>
              <a:t>Source : </a:t>
            </a:r>
            <a:r>
              <a:rPr lang="en-US" dirty="0">
                <a:latin typeface="Vindra"/>
                <a:hlinkClick r:id="rId3"/>
              </a:rPr>
              <a:t>https://automationforum.co/check-valves/</a:t>
            </a:r>
            <a:endParaRPr lang="en-US" dirty="0">
              <a:latin typeface="Vindra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DA1B9-2239-4C90-B8ED-9CAA8D738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3909" y="6096277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z="1800" smtClean="0">
                <a:latin typeface="Vindra"/>
              </a:rPr>
              <a:pPr/>
              <a:t>9</a:t>
            </a:fld>
            <a:endParaRPr lang="en-US" sz="1800" dirty="0">
              <a:latin typeface="Vindra"/>
            </a:endParaRPr>
          </a:p>
        </p:txBody>
      </p:sp>
    </p:spTree>
    <p:extLst>
      <p:ext uri="{BB962C8B-B14F-4D97-AF65-F5344CB8AC3E}">
        <p14:creationId xmlns:p14="http://schemas.microsoft.com/office/powerpoint/2010/main" val="326853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1492</TotalTime>
  <Words>2225</Words>
  <Application>Microsoft Office PowerPoint</Application>
  <PresentationFormat>Widescreen</PresentationFormat>
  <Paragraphs>368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Open Sans</vt:lpstr>
      <vt:lpstr>Proxima Nova</vt:lpstr>
      <vt:lpstr>Vindra</vt:lpstr>
      <vt:lpstr>Wingdings</vt:lpstr>
      <vt:lpstr>Celestial</vt:lpstr>
      <vt:lpstr>  </vt:lpstr>
      <vt:lpstr> </vt:lpstr>
      <vt:lpstr>Presentation Outline</vt:lpstr>
      <vt:lpstr>PowerPoint Presentation</vt:lpstr>
      <vt:lpstr>PowerPoint Presentation</vt:lpstr>
      <vt:lpstr>9.1.1 Sluice Valves</vt:lpstr>
      <vt:lpstr>Working of Sluice Valve</vt:lpstr>
      <vt:lpstr>9.1.1 Sluice Valves</vt:lpstr>
      <vt:lpstr>9.1.2 Reflux Valves</vt:lpstr>
      <vt:lpstr>Working of Reflux Valve</vt:lpstr>
      <vt:lpstr>9.1.3 Pressure Relief Valve</vt:lpstr>
      <vt:lpstr>Working of Pressure Relief Valve</vt:lpstr>
      <vt:lpstr>9.1.4 Air Valve</vt:lpstr>
      <vt:lpstr>Working Of Air Valve </vt:lpstr>
      <vt:lpstr>9.1.5 Drain Valves</vt:lpstr>
      <vt:lpstr>9.1.5 Drain Valves</vt:lpstr>
      <vt:lpstr>9.2 Fittings</vt:lpstr>
      <vt:lpstr>PowerPoint Presentation</vt:lpstr>
      <vt:lpstr>PowerPoint Presentation</vt:lpstr>
      <vt:lpstr>Bend</vt:lpstr>
      <vt:lpstr>PowerPoint Presentation</vt:lpstr>
      <vt:lpstr>Bend</vt:lpstr>
      <vt:lpstr>Tee</vt:lpstr>
      <vt:lpstr>Tee Categorized as equal and unequal tee</vt:lpstr>
      <vt:lpstr>Cross</vt:lpstr>
      <vt:lpstr>Wye</vt:lpstr>
      <vt:lpstr>Reducer</vt:lpstr>
      <vt:lpstr>Plug</vt:lpstr>
      <vt:lpstr>Socket</vt:lpstr>
      <vt:lpstr>Nipple</vt:lpstr>
      <vt:lpstr>Union</vt:lpstr>
      <vt:lpstr>Stop Cock</vt:lpstr>
      <vt:lpstr>Water Tap</vt:lpstr>
      <vt:lpstr> </vt:lpstr>
      <vt:lpstr> </vt:lpstr>
      <vt:lpstr>Strategic Placing Of BPT</vt:lpstr>
      <vt:lpstr>Construction of Break Pressure Tank</vt:lpstr>
      <vt:lpstr> </vt:lpstr>
      <vt:lpstr>Location of Public Stand post</vt:lpstr>
      <vt:lpstr>Flow</vt:lpstr>
      <vt:lpstr>Construction</vt:lpstr>
      <vt:lpstr> </vt:lpstr>
      <vt:lpstr> </vt:lpstr>
      <vt:lpstr> 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sanjay kumar</dc:creator>
  <cp:lastModifiedBy>Sanjeev Bashyal</cp:lastModifiedBy>
  <cp:revision>78</cp:revision>
  <dcterms:created xsi:type="dcterms:W3CDTF">2019-12-19T06:15:56Z</dcterms:created>
  <dcterms:modified xsi:type="dcterms:W3CDTF">2020-01-09T04:13:52Z</dcterms:modified>
</cp:coreProperties>
</file>